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08" r:id="rId2"/>
    <p:sldMasterId id="2147483720" r:id="rId3"/>
    <p:sldMasterId id="2147483732" r:id="rId4"/>
    <p:sldMasterId id="2147483744" r:id="rId5"/>
  </p:sldMasterIdLst>
  <p:notesMasterIdLst>
    <p:notesMasterId r:id="rId19"/>
  </p:notesMasterIdLst>
  <p:sldIdLst>
    <p:sldId id="270" r:id="rId6"/>
    <p:sldId id="263" r:id="rId7"/>
    <p:sldId id="264" r:id="rId8"/>
    <p:sldId id="265" r:id="rId9"/>
    <p:sldId id="267" r:id="rId10"/>
    <p:sldId id="268" r:id="rId11"/>
    <p:sldId id="266" r:id="rId12"/>
    <p:sldId id="256" r:id="rId13"/>
    <p:sldId id="257" r:id="rId14"/>
    <p:sldId id="261" r:id="rId15"/>
    <p:sldId id="258" r:id="rId16"/>
    <p:sldId id="260" r:id="rId17"/>
    <p:sldId id="269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A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Светлый стиль 1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-744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C85FECC-C727-4031-95C1-D23CF45C1FA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FD98342-38AF-4572-9313-0B321015D9B9}">
      <dgm:prSet phldrT="[Текст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/>
            <a:t>Реестр междисциплинарных уроков и «мест вне школы» для их проведения</a:t>
          </a:r>
          <a:endParaRPr lang="ru-RU" dirty="0"/>
        </a:p>
      </dgm:t>
    </dgm:pt>
    <dgm:pt modelId="{311C57CB-3879-4A4A-A1D6-F27432D626CD}" type="parTrans" cxnId="{9DD78AA6-CEF2-4A5B-93DF-70B79E39D5AD}">
      <dgm:prSet/>
      <dgm:spPr/>
      <dgm:t>
        <a:bodyPr/>
        <a:lstStyle/>
        <a:p>
          <a:endParaRPr lang="ru-RU"/>
        </a:p>
      </dgm:t>
    </dgm:pt>
    <dgm:pt modelId="{BF125FB8-5C60-4CDC-AF0F-9FF5EF51F4B2}" type="sibTrans" cxnId="{9DD78AA6-CEF2-4A5B-93DF-70B79E39D5AD}">
      <dgm:prSet/>
      <dgm:spPr/>
      <dgm:t>
        <a:bodyPr/>
        <a:lstStyle/>
        <a:p>
          <a:endParaRPr lang="ru-RU"/>
        </a:p>
      </dgm:t>
    </dgm:pt>
    <dgm:pt modelId="{4E679D11-33EB-4ED7-A070-B464D5233D0A}">
      <dgm:prSet phldrT="[Текст]"/>
      <dgm:spPr/>
      <dgm:t>
        <a:bodyPr/>
        <a:lstStyle/>
        <a:p>
          <a:r>
            <a:rPr lang="ru-RU" dirty="0" smtClean="0"/>
            <a:t>Календарно-тематическое планирование</a:t>
          </a:r>
          <a:endParaRPr lang="ru-RU" dirty="0"/>
        </a:p>
      </dgm:t>
    </dgm:pt>
    <dgm:pt modelId="{95402C76-0F00-4F9B-AAC2-EE9444C3BAC1}" type="parTrans" cxnId="{A825FAC8-3A25-4994-BE2A-29D225CE4F41}">
      <dgm:prSet/>
      <dgm:spPr/>
      <dgm:t>
        <a:bodyPr/>
        <a:lstStyle/>
        <a:p>
          <a:endParaRPr lang="ru-RU"/>
        </a:p>
      </dgm:t>
    </dgm:pt>
    <dgm:pt modelId="{3B2B869E-2F9E-4794-856D-9E1EBACA8123}" type="sibTrans" cxnId="{A825FAC8-3A25-4994-BE2A-29D225CE4F41}">
      <dgm:prSet/>
      <dgm:spPr/>
      <dgm:t>
        <a:bodyPr/>
        <a:lstStyle/>
        <a:p>
          <a:endParaRPr lang="ru-RU"/>
        </a:p>
      </dgm:t>
    </dgm:pt>
    <dgm:pt modelId="{D136A55F-21E3-41F0-8BE4-395CAE89A8AE}">
      <dgm:prSet phldrT="[Текст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/>
            <a:t>Набор педагогических приемов и техник, платформ обучения</a:t>
          </a:r>
          <a:endParaRPr lang="ru-RU" dirty="0"/>
        </a:p>
      </dgm:t>
    </dgm:pt>
    <dgm:pt modelId="{3647C5C8-F9F3-4988-86F6-26E484F39835}" type="parTrans" cxnId="{E05514BC-4902-4654-BE66-7EE150088964}">
      <dgm:prSet/>
      <dgm:spPr/>
      <dgm:t>
        <a:bodyPr/>
        <a:lstStyle/>
        <a:p>
          <a:endParaRPr lang="ru-RU"/>
        </a:p>
      </dgm:t>
    </dgm:pt>
    <dgm:pt modelId="{914A5695-1376-4A85-80A1-609C4A742BE5}" type="sibTrans" cxnId="{E05514BC-4902-4654-BE66-7EE150088964}">
      <dgm:prSet/>
      <dgm:spPr/>
      <dgm:t>
        <a:bodyPr/>
        <a:lstStyle/>
        <a:p>
          <a:endParaRPr lang="ru-RU"/>
        </a:p>
      </dgm:t>
    </dgm:pt>
    <dgm:pt modelId="{7E633FD3-A112-407D-A3F8-259EF04845AF}">
      <dgm:prSet phldrT="[Текст]"/>
      <dgm:spPr/>
      <dgm:t>
        <a:bodyPr/>
        <a:lstStyle/>
        <a:p>
          <a:r>
            <a:rPr lang="ru-RU" dirty="0" smtClean="0"/>
            <a:t>Стандарт оптимальных расписаний</a:t>
          </a:r>
          <a:endParaRPr lang="ru-RU" dirty="0"/>
        </a:p>
      </dgm:t>
    </dgm:pt>
    <dgm:pt modelId="{69431260-36E7-4A39-B714-3038455A0313}" type="parTrans" cxnId="{FD65E90E-8F49-4BAB-8D5D-919A6FCD6D2F}">
      <dgm:prSet/>
      <dgm:spPr/>
      <dgm:t>
        <a:bodyPr/>
        <a:lstStyle/>
        <a:p>
          <a:endParaRPr lang="ru-RU"/>
        </a:p>
      </dgm:t>
    </dgm:pt>
    <dgm:pt modelId="{FF002943-33DC-42A4-B79D-15F413CE51BE}" type="sibTrans" cxnId="{FD65E90E-8F49-4BAB-8D5D-919A6FCD6D2F}">
      <dgm:prSet/>
      <dgm:spPr/>
      <dgm:t>
        <a:bodyPr/>
        <a:lstStyle/>
        <a:p>
          <a:endParaRPr lang="ru-RU"/>
        </a:p>
      </dgm:t>
    </dgm:pt>
    <dgm:pt modelId="{1CA0A244-B7F3-4249-906E-A263FA789E50}">
      <dgm:prSet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/>
            <a:t>Оценочный лист урока</a:t>
          </a:r>
          <a:endParaRPr lang="ru-RU" dirty="0"/>
        </a:p>
      </dgm:t>
    </dgm:pt>
    <dgm:pt modelId="{E46B3D8F-8A75-41AF-93B6-3C31DA27934D}" type="parTrans" cxnId="{63A51245-FD75-4D74-9FC5-5DFE3E18061B}">
      <dgm:prSet/>
      <dgm:spPr/>
      <dgm:t>
        <a:bodyPr/>
        <a:lstStyle/>
        <a:p>
          <a:endParaRPr lang="ru-RU"/>
        </a:p>
      </dgm:t>
    </dgm:pt>
    <dgm:pt modelId="{B996601A-0977-43D5-B0C6-6B482B099506}" type="sibTrans" cxnId="{63A51245-FD75-4D74-9FC5-5DFE3E18061B}">
      <dgm:prSet/>
      <dgm:spPr/>
      <dgm:t>
        <a:bodyPr/>
        <a:lstStyle/>
        <a:p>
          <a:endParaRPr lang="ru-RU"/>
        </a:p>
      </dgm:t>
    </dgm:pt>
    <dgm:pt modelId="{1A21083D-C5C4-470C-8975-FBB61F519459}" type="pres">
      <dgm:prSet presAssocID="{CC85FECC-C727-4031-95C1-D23CF45C1FA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2BC5D7C-BF88-43CF-9F9A-E96219DE9CA6}" type="pres">
      <dgm:prSet presAssocID="{7FD98342-38AF-4572-9313-0B321015D9B9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09FA8A-1C6C-4972-B9A7-C52ECACEE752}" type="pres">
      <dgm:prSet presAssocID="{7FD98342-38AF-4572-9313-0B321015D9B9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BE242A-A8D0-479A-AB05-34933462EFC3}" type="pres">
      <dgm:prSet presAssocID="{D136A55F-21E3-41F0-8BE4-395CAE89A8AE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59BF97-75C8-4251-B990-FB438DB455BD}" type="pres">
      <dgm:prSet presAssocID="{D136A55F-21E3-41F0-8BE4-395CAE89A8AE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C8DE4E-764E-4DF1-B3FA-AB127FD9F77C}" type="pres">
      <dgm:prSet presAssocID="{1CA0A244-B7F3-4249-906E-A263FA789E50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D2D0BFE-EE1A-472D-AC4D-D10591C20BE7}" type="presOf" srcId="{1CA0A244-B7F3-4249-906E-A263FA789E50}" destId="{40C8DE4E-764E-4DF1-B3FA-AB127FD9F77C}" srcOrd="0" destOrd="0" presId="urn:microsoft.com/office/officeart/2005/8/layout/vList2"/>
    <dgm:cxn modelId="{073E55DD-0763-4CE1-BEB6-73B057795173}" type="presOf" srcId="{7FD98342-38AF-4572-9313-0B321015D9B9}" destId="{12BC5D7C-BF88-43CF-9F9A-E96219DE9CA6}" srcOrd="0" destOrd="0" presId="urn:microsoft.com/office/officeart/2005/8/layout/vList2"/>
    <dgm:cxn modelId="{A825FAC8-3A25-4994-BE2A-29D225CE4F41}" srcId="{7FD98342-38AF-4572-9313-0B321015D9B9}" destId="{4E679D11-33EB-4ED7-A070-B464D5233D0A}" srcOrd="0" destOrd="0" parTransId="{95402C76-0F00-4F9B-AAC2-EE9444C3BAC1}" sibTransId="{3B2B869E-2F9E-4794-856D-9E1EBACA8123}"/>
    <dgm:cxn modelId="{9DD78AA6-CEF2-4A5B-93DF-70B79E39D5AD}" srcId="{CC85FECC-C727-4031-95C1-D23CF45C1FA7}" destId="{7FD98342-38AF-4572-9313-0B321015D9B9}" srcOrd="0" destOrd="0" parTransId="{311C57CB-3879-4A4A-A1D6-F27432D626CD}" sibTransId="{BF125FB8-5C60-4CDC-AF0F-9FF5EF51F4B2}"/>
    <dgm:cxn modelId="{C7A81A1F-8C12-48BB-AC19-F02A883FBF25}" type="presOf" srcId="{4E679D11-33EB-4ED7-A070-B464D5233D0A}" destId="{1B09FA8A-1C6C-4972-B9A7-C52ECACEE752}" srcOrd="0" destOrd="0" presId="urn:microsoft.com/office/officeart/2005/8/layout/vList2"/>
    <dgm:cxn modelId="{372DE0BF-6D15-4D43-BF1B-6C6AB7C74707}" type="presOf" srcId="{7E633FD3-A112-407D-A3F8-259EF04845AF}" destId="{4159BF97-75C8-4251-B990-FB438DB455BD}" srcOrd="0" destOrd="0" presId="urn:microsoft.com/office/officeart/2005/8/layout/vList2"/>
    <dgm:cxn modelId="{A0C13504-4861-4165-8C65-FEFD3C24C194}" type="presOf" srcId="{D136A55F-21E3-41F0-8BE4-395CAE89A8AE}" destId="{1CBE242A-A8D0-479A-AB05-34933462EFC3}" srcOrd="0" destOrd="0" presId="urn:microsoft.com/office/officeart/2005/8/layout/vList2"/>
    <dgm:cxn modelId="{63A51245-FD75-4D74-9FC5-5DFE3E18061B}" srcId="{CC85FECC-C727-4031-95C1-D23CF45C1FA7}" destId="{1CA0A244-B7F3-4249-906E-A263FA789E50}" srcOrd="2" destOrd="0" parTransId="{E46B3D8F-8A75-41AF-93B6-3C31DA27934D}" sibTransId="{B996601A-0977-43D5-B0C6-6B482B099506}"/>
    <dgm:cxn modelId="{41E5F5A8-9471-43E0-BA23-B3E9ABBD95CB}" type="presOf" srcId="{CC85FECC-C727-4031-95C1-D23CF45C1FA7}" destId="{1A21083D-C5C4-470C-8975-FBB61F519459}" srcOrd="0" destOrd="0" presId="urn:microsoft.com/office/officeart/2005/8/layout/vList2"/>
    <dgm:cxn modelId="{E05514BC-4902-4654-BE66-7EE150088964}" srcId="{CC85FECC-C727-4031-95C1-D23CF45C1FA7}" destId="{D136A55F-21E3-41F0-8BE4-395CAE89A8AE}" srcOrd="1" destOrd="0" parTransId="{3647C5C8-F9F3-4988-86F6-26E484F39835}" sibTransId="{914A5695-1376-4A85-80A1-609C4A742BE5}"/>
    <dgm:cxn modelId="{FD65E90E-8F49-4BAB-8D5D-919A6FCD6D2F}" srcId="{D136A55F-21E3-41F0-8BE4-395CAE89A8AE}" destId="{7E633FD3-A112-407D-A3F8-259EF04845AF}" srcOrd="0" destOrd="0" parTransId="{69431260-36E7-4A39-B714-3038455A0313}" sibTransId="{FF002943-33DC-42A4-B79D-15F413CE51BE}"/>
    <dgm:cxn modelId="{CA08D28C-52FC-464B-AE82-8D40F33B48E4}" type="presParOf" srcId="{1A21083D-C5C4-470C-8975-FBB61F519459}" destId="{12BC5D7C-BF88-43CF-9F9A-E96219DE9CA6}" srcOrd="0" destOrd="0" presId="urn:microsoft.com/office/officeart/2005/8/layout/vList2"/>
    <dgm:cxn modelId="{F5FFE2A2-C911-4825-B822-20277C2BBCE1}" type="presParOf" srcId="{1A21083D-C5C4-470C-8975-FBB61F519459}" destId="{1B09FA8A-1C6C-4972-B9A7-C52ECACEE752}" srcOrd="1" destOrd="0" presId="urn:microsoft.com/office/officeart/2005/8/layout/vList2"/>
    <dgm:cxn modelId="{3AE791C6-67AB-4B44-8E8A-3A7FD119E291}" type="presParOf" srcId="{1A21083D-C5C4-470C-8975-FBB61F519459}" destId="{1CBE242A-A8D0-479A-AB05-34933462EFC3}" srcOrd="2" destOrd="0" presId="urn:microsoft.com/office/officeart/2005/8/layout/vList2"/>
    <dgm:cxn modelId="{431A6A3F-6892-40D8-AC60-87184F48B85A}" type="presParOf" srcId="{1A21083D-C5C4-470C-8975-FBB61F519459}" destId="{4159BF97-75C8-4251-B990-FB438DB455BD}" srcOrd="3" destOrd="0" presId="urn:microsoft.com/office/officeart/2005/8/layout/vList2"/>
    <dgm:cxn modelId="{3A987784-B39C-4038-BEE5-855C94BB48F1}" type="presParOf" srcId="{1A21083D-C5C4-470C-8975-FBB61F519459}" destId="{40C8DE4E-764E-4DF1-B3FA-AB127FD9F77C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BC5D7C-BF88-43CF-9F9A-E96219DE9CA6}">
      <dsp:nvSpPr>
        <dsp:cNvPr id="0" name=""/>
        <dsp:cNvSpPr/>
      </dsp:nvSpPr>
      <dsp:spPr>
        <a:xfrm>
          <a:off x="0" y="14061"/>
          <a:ext cx="10972800" cy="1352520"/>
        </a:xfrm>
        <a:prstGeom prst="round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rnd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 smtClean="0"/>
            <a:t>Реестр междисциплинарных уроков и «мест вне школы» для их проведения</a:t>
          </a:r>
          <a:endParaRPr lang="ru-RU" sz="3400" kern="1200" dirty="0"/>
        </a:p>
      </dsp:txBody>
      <dsp:txXfrm>
        <a:off x="66025" y="80086"/>
        <a:ext cx="10840750" cy="1220470"/>
      </dsp:txXfrm>
    </dsp:sp>
    <dsp:sp modelId="{1B09FA8A-1C6C-4972-B9A7-C52ECACEE752}">
      <dsp:nvSpPr>
        <dsp:cNvPr id="0" name=""/>
        <dsp:cNvSpPr/>
      </dsp:nvSpPr>
      <dsp:spPr>
        <a:xfrm>
          <a:off x="0" y="1366581"/>
          <a:ext cx="10972800" cy="5630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8386" tIns="43180" rIns="241808" bIns="4318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700" kern="1200" dirty="0" smtClean="0"/>
            <a:t>Календарно-тематическое планирование</a:t>
          </a:r>
          <a:endParaRPr lang="ru-RU" sz="2700" kern="1200" dirty="0"/>
        </a:p>
      </dsp:txBody>
      <dsp:txXfrm>
        <a:off x="0" y="1366581"/>
        <a:ext cx="10972800" cy="563040"/>
      </dsp:txXfrm>
    </dsp:sp>
    <dsp:sp modelId="{1CBE242A-A8D0-479A-AB05-34933462EFC3}">
      <dsp:nvSpPr>
        <dsp:cNvPr id="0" name=""/>
        <dsp:cNvSpPr/>
      </dsp:nvSpPr>
      <dsp:spPr>
        <a:xfrm>
          <a:off x="0" y="1929621"/>
          <a:ext cx="10972800" cy="1352520"/>
        </a:xfrm>
        <a:prstGeom prst="round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rnd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 smtClean="0"/>
            <a:t>Набор педагогических приемов и техник, платформ обучения</a:t>
          </a:r>
          <a:endParaRPr lang="ru-RU" sz="3400" kern="1200" dirty="0"/>
        </a:p>
      </dsp:txBody>
      <dsp:txXfrm>
        <a:off x="66025" y="1995646"/>
        <a:ext cx="10840750" cy="1220470"/>
      </dsp:txXfrm>
    </dsp:sp>
    <dsp:sp modelId="{4159BF97-75C8-4251-B990-FB438DB455BD}">
      <dsp:nvSpPr>
        <dsp:cNvPr id="0" name=""/>
        <dsp:cNvSpPr/>
      </dsp:nvSpPr>
      <dsp:spPr>
        <a:xfrm>
          <a:off x="0" y="3282141"/>
          <a:ext cx="10972800" cy="5630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8386" tIns="43180" rIns="241808" bIns="4318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700" kern="1200" dirty="0" smtClean="0"/>
            <a:t>Стандарт оптимальных расписаний</a:t>
          </a:r>
          <a:endParaRPr lang="ru-RU" sz="2700" kern="1200" dirty="0"/>
        </a:p>
      </dsp:txBody>
      <dsp:txXfrm>
        <a:off x="0" y="3282141"/>
        <a:ext cx="10972800" cy="563040"/>
      </dsp:txXfrm>
    </dsp:sp>
    <dsp:sp modelId="{40C8DE4E-764E-4DF1-B3FA-AB127FD9F77C}">
      <dsp:nvSpPr>
        <dsp:cNvPr id="0" name=""/>
        <dsp:cNvSpPr/>
      </dsp:nvSpPr>
      <dsp:spPr>
        <a:xfrm>
          <a:off x="0" y="3845181"/>
          <a:ext cx="10972800" cy="1352520"/>
        </a:xfrm>
        <a:prstGeom prst="round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rnd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 smtClean="0"/>
            <a:t>Оценочный лист урока</a:t>
          </a:r>
          <a:endParaRPr lang="ru-RU" sz="3400" kern="1200" dirty="0"/>
        </a:p>
      </dsp:txBody>
      <dsp:txXfrm>
        <a:off x="66025" y="3911206"/>
        <a:ext cx="10840750" cy="12204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AFE89D-69A3-4060-900E-7ED1BCDDBE39}" type="datetimeFigureOut">
              <a:rPr lang="ru-RU" smtClean="0"/>
              <a:t>18.10.2017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258B59-1D0B-4595-9FD5-99C0A4BCEE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5922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214313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1pPr>
            <a:lvl2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2pPr>
            <a:lvl3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3pPr>
            <a:lvl4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4pPr>
            <a:lvl5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fld id="{FCBA0736-71D1-4518-8308-DE805A260B13}" type="slidenum">
              <a:rPr lang="ru-RU" altLang="ru-RU" smtClean="0">
                <a:solidFill>
                  <a:srgbClr val="000000"/>
                </a:solidFill>
                <a:latin typeface="Times New Roman" pitchFamily="18" charset="0"/>
              </a:rPr>
              <a:pPr/>
              <a:t>2</a:t>
            </a:fld>
            <a:endParaRPr lang="ru-RU" alt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7107" name="Text Box 1"/>
          <p:cNvSpPr txBox="1">
            <a:spLocks noChangeArrowheads="1"/>
          </p:cNvSpPr>
          <p:nvPr/>
        </p:nvSpPr>
        <p:spPr bwMode="auto">
          <a:xfrm>
            <a:off x="3884613" y="8684320"/>
            <a:ext cx="2970212" cy="456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800" tIns="46800" rIns="91800" bIns="46800" anchor="b"/>
          <a:lstStyle>
            <a:lvl1pPr marL="215900" indent="-214313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r" defTabSz="457200">
              <a:buSzPct val="100000"/>
            </a:pPr>
            <a:fld id="{51EBAE41-E846-4343-B89E-610654CA26D7}" type="slidenum">
              <a:rPr lang="ru-RU" altLang="ru-RU" sz="1200">
                <a:solidFill>
                  <a:srgbClr val="000000"/>
                </a:solidFill>
                <a:latin typeface="Times New Roman" pitchFamily="18" charset="0"/>
                <a:cs typeface="Segoe UI" pitchFamily="34" charset="0"/>
              </a:rPr>
              <a:pPr algn="r" defTabSz="457200">
                <a:buSzPct val="100000"/>
              </a:pPr>
              <a:t>2</a:t>
            </a:fld>
            <a:endParaRPr lang="ru-RU" altLang="ru-RU" sz="1200">
              <a:solidFill>
                <a:srgbClr val="000000"/>
              </a:solidFill>
              <a:latin typeface="Times New Roman" pitchFamily="18" charset="0"/>
              <a:cs typeface="Segoe UI" pitchFamily="34" charset="0"/>
            </a:endParaRPr>
          </a:p>
        </p:txBody>
      </p:sp>
      <p:sp>
        <p:nvSpPr>
          <p:cNvPr id="471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685800"/>
            <a:ext cx="6091238" cy="3427413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7109" name="Text Box 3"/>
          <p:cNvSpPr txBox="1">
            <a:spLocks noChangeArrowheads="1"/>
          </p:cNvSpPr>
          <p:nvPr/>
        </p:nvSpPr>
        <p:spPr bwMode="auto">
          <a:xfrm>
            <a:off x="685800" y="4344349"/>
            <a:ext cx="5486400" cy="4113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45720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 altLang="ru-RU">
              <a:solidFill>
                <a:prstClr val="black"/>
              </a:solidFill>
            </a:endParaRPr>
          </a:p>
        </p:txBody>
      </p:sp>
      <p:sp>
        <p:nvSpPr>
          <p:cNvPr id="47110" name="Text Box 4"/>
          <p:cNvSpPr txBox="1">
            <a:spLocks noChangeArrowheads="1"/>
          </p:cNvSpPr>
          <p:nvPr/>
        </p:nvSpPr>
        <p:spPr bwMode="auto">
          <a:xfrm>
            <a:off x="3884613" y="8684320"/>
            <a:ext cx="2971800" cy="458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800" tIns="46800" rIns="918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r" defTabSz="457200">
              <a:buSzPct val="100000"/>
            </a:pPr>
            <a:fld id="{6F207065-945B-433A-BB1C-2A9B6B1D1F4D}" type="slidenum">
              <a:rPr lang="ru-RU" altLang="ru-RU" sz="1200">
                <a:solidFill>
                  <a:srgbClr val="000000"/>
                </a:solidFill>
              </a:rPr>
              <a:pPr algn="r" defTabSz="457200">
                <a:buSzPct val="100000"/>
              </a:pPr>
              <a:t>2</a:t>
            </a:fld>
            <a:endParaRPr lang="ru-RU" altLang="ru-RU" sz="1200">
              <a:solidFill>
                <a:srgbClr val="000000"/>
              </a:solidFill>
            </a:endParaRPr>
          </a:p>
        </p:txBody>
      </p:sp>
      <p:sp>
        <p:nvSpPr>
          <p:cNvPr id="2" name="Заметки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25016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214313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1pPr>
            <a:lvl2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2pPr>
            <a:lvl3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3pPr>
            <a:lvl4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4pPr>
            <a:lvl5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fld id="{68B16D27-B1A1-4AAF-8F00-8FA6A27D3FB5}" type="slidenum">
              <a:rPr lang="ru-RU" altLang="ru-RU" smtClean="0">
                <a:solidFill>
                  <a:srgbClr val="000000"/>
                </a:solidFill>
                <a:latin typeface="Times New Roman" pitchFamily="18" charset="0"/>
              </a:rPr>
              <a:pPr/>
              <a:t>7</a:t>
            </a:fld>
            <a:endParaRPr lang="ru-RU" alt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2227" name="Text Box 1"/>
          <p:cNvSpPr txBox="1">
            <a:spLocks noChangeArrowheads="1"/>
          </p:cNvSpPr>
          <p:nvPr/>
        </p:nvSpPr>
        <p:spPr bwMode="auto">
          <a:xfrm>
            <a:off x="3884613" y="8684320"/>
            <a:ext cx="2970212" cy="456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800" tIns="46800" rIns="91800" bIns="46800" anchor="b"/>
          <a:lstStyle>
            <a:lvl1pPr marL="215900" indent="-214313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r" defTabSz="457200">
              <a:buSzPct val="100000"/>
            </a:pPr>
            <a:fld id="{A5533A68-9056-4B67-938C-CF7D2EA09CE5}" type="slidenum">
              <a:rPr lang="ru-RU" altLang="ru-RU" sz="1200">
                <a:solidFill>
                  <a:srgbClr val="000000"/>
                </a:solidFill>
                <a:latin typeface="Times New Roman" pitchFamily="18" charset="0"/>
                <a:cs typeface="Segoe UI" pitchFamily="34" charset="0"/>
              </a:rPr>
              <a:pPr algn="r" defTabSz="457200">
                <a:buSzPct val="100000"/>
              </a:pPr>
              <a:t>7</a:t>
            </a:fld>
            <a:endParaRPr lang="ru-RU" altLang="ru-RU" sz="1200">
              <a:solidFill>
                <a:srgbClr val="000000"/>
              </a:solidFill>
              <a:latin typeface="Times New Roman" pitchFamily="18" charset="0"/>
              <a:cs typeface="Segoe UI" pitchFamily="34" charset="0"/>
            </a:endParaRPr>
          </a:p>
        </p:txBody>
      </p:sp>
      <p:sp>
        <p:nvSpPr>
          <p:cNvPr id="5222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685800"/>
            <a:ext cx="6091238" cy="3427413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2229" name="Text Box 3"/>
          <p:cNvSpPr txBox="1">
            <a:spLocks noChangeArrowheads="1"/>
          </p:cNvSpPr>
          <p:nvPr/>
        </p:nvSpPr>
        <p:spPr bwMode="auto">
          <a:xfrm>
            <a:off x="685800" y="4344349"/>
            <a:ext cx="5486400" cy="4113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45720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 altLang="ru-RU">
              <a:solidFill>
                <a:prstClr val="black"/>
              </a:solidFill>
            </a:endParaRPr>
          </a:p>
        </p:txBody>
      </p:sp>
      <p:sp>
        <p:nvSpPr>
          <p:cNvPr id="52230" name="Text Box 4"/>
          <p:cNvSpPr txBox="1">
            <a:spLocks noChangeArrowheads="1"/>
          </p:cNvSpPr>
          <p:nvPr/>
        </p:nvSpPr>
        <p:spPr bwMode="auto">
          <a:xfrm>
            <a:off x="3884613" y="8684320"/>
            <a:ext cx="2971800" cy="458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800" tIns="46800" rIns="918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r" defTabSz="457200">
              <a:buSzPct val="100000"/>
            </a:pPr>
            <a:fld id="{2CA9AD63-E742-4030-804B-E544F576BBF6}" type="slidenum">
              <a:rPr lang="id-ID" altLang="ru-RU" sz="1200">
                <a:solidFill>
                  <a:srgbClr val="000000"/>
                </a:solidFill>
                <a:latin typeface="Calibri" pitchFamily="34" charset="0"/>
                <a:ea typeface="MS PGothic" pitchFamily="34" charset="-128"/>
              </a:rPr>
              <a:pPr algn="r" defTabSz="457200">
                <a:buSzPct val="100000"/>
              </a:pPr>
              <a:t>7</a:t>
            </a:fld>
            <a:endParaRPr lang="id-ID" altLang="ru-RU" sz="1200">
              <a:solidFill>
                <a:srgbClr val="000000"/>
              </a:solidFill>
              <a:latin typeface="Calibri" pitchFamily="34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285986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258B59-1D0B-4595-9FD5-99C0A4BCEE75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90244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214313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1pPr>
            <a:lvl2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2pPr>
            <a:lvl3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3pPr>
            <a:lvl4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4pPr>
            <a:lvl5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fld id="{68B16D27-B1A1-4AAF-8F00-8FA6A27D3FB5}" type="slidenum">
              <a:rPr lang="ru-RU" altLang="ru-RU" smtClean="0">
                <a:solidFill>
                  <a:srgbClr val="000000"/>
                </a:solidFill>
                <a:latin typeface="Times New Roman" pitchFamily="18" charset="0"/>
              </a:rPr>
              <a:pPr/>
              <a:t>13</a:t>
            </a:fld>
            <a:endParaRPr lang="ru-RU" alt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2227" name="Text Box 1"/>
          <p:cNvSpPr txBox="1">
            <a:spLocks noChangeArrowheads="1"/>
          </p:cNvSpPr>
          <p:nvPr/>
        </p:nvSpPr>
        <p:spPr bwMode="auto">
          <a:xfrm>
            <a:off x="3884613" y="8684320"/>
            <a:ext cx="2970212" cy="456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800" tIns="46800" rIns="91800" bIns="46800" anchor="b"/>
          <a:lstStyle>
            <a:lvl1pPr marL="215900" indent="-214313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r" defTabSz="457200">
              <a:buSzPct val="100000"/>
            </a:pPr>
            <a:fld id="{A5533A68-9056-4B67-938C-CF7D2EA09CE5}" type="slidenum">
              <a:rPr lang="ru-RU" altLang="ru-RU" sz="1200">
                <a:solidFill>
                  <a:srgbClr val="000000"/>
                </a:solidFill>
                <a:latin typeface="Times New Roman" pitchFamily="18" charset="0"/>
                <a:cs typeface="Segoe UI" pitchFamily="34" charset="0"/>
              </a:rPr>
              <a:pPr algn="r" defTabSz="457200">
                <a:buSzPct val="100000"/>
              </a:pPr>
              <a:t>13</a:t>
            </a:fld>
            <a:endParaRPr lang="ru-RU" altLang="ru-RU" sz="1200">
              <a:solidFill>
                <a:srgbClr val="000000"/>
              </a:solidFill>
              <a:latin typeface="Times New Roman" pitchFamily="18" charset="0"/>
              <a:cs typeface="Segoe UI" pitchFamily="34" charset="0"/>
            </a:endParaRPr>
          </a:p>
        </p:txBody>
      </p:sp>
      <p:sp>
        <p:nvSpPr>
          <p:cNvPr id="5222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685800"/>
            <a:ext cx="6091238" cy="3427413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2229" name="Text Box 3"/>
          <p:cNvSpPr txBox="1">
            <a:spLocks noChangeArrowheads="1"/>
          </p:cNvSpPr>
          <p:nvPr/>
        </p:nvSpPr>
        <p:spPr bwMode="auto">
          <a:xfrm>
            <a:off x="685800" y="4344349"/>
            <a:ext cx="5486400" cy="4113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45720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 altLang="ru-RU">
              <a:solidFill>
                <a:prstClr val="black"/>
              </a:solidFill>
            </a:endParaRPr>
          </a:p>
        </p:txBody>
      </p:sp>
      <p:sp>
        <p:nvSpPr>
          <p:cNvPr id="52230" name="Text Box 4"/>
          <p:cNvSpPr txBox="1">
            <a:spLocks noChangeArrowheads="1"/>
          </p:cNvSpPr>
          <p:nvPr/>
        </p:nvSpPr>
        <p:spPr bwMode="auto">
          <a:xfrm>
            <a:off x="3884613" y="8684320"/>
            <a:ext cx="2971800" cy="458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800" tIns="46800" rIns="918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r" defTabSz="457200">
              <a:buSzPct val="100000"/>
            </a:pPr>
            <a:fld id="{2CA9AD63-E742-4030-804B-E544F576BBF6}" type="slidenum">
              <a:rPr lang="id-ID" altLang="ru-RU" sz="1200">
                <a:solidFill>
                  <a:srgbClr val="000000"/>
                </a:solidFill>
                <a:latin typeface="Calibri" pitchFamily="34" charset="0"/>
                <a:ea typeface="MS PGothic" pitchFamily="34" charset="-128"/>
              </a:rPr>
              <a:pPr algn="r" defTabSz="457200">
                <a:buSzPct val="100000"/>
              </a:pPr>
              <a:t>13</a:t>
            </a:fld>
            <a:endParaRPr lang="id-ID" altLang="ru-RU" sz="1200">
              <a:solidFill>
                <a:srgbClr val="000000"/>
              </a:solidFill>
              <a:latin typeface="Calibri" pitchFamily="34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56787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609601"/>
            <a:ext cx="103632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953000"/>
            <a:ext cx="85344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7B881-2324-4B7E-8EF5-1168CCD4F9C5}" type="datetimeFigureOut">
              <a:rPr lang="ru-RU" smtClean="0"/>
              <a:t>18.10.2017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CC5A36-60DF-43AE-A503-883D462D515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7B881-2324-4B7E-8EF5-1168CCD4F9C5}" type="datetimeFigureOut">
              <a:rPr lang="ru-RU" smtClean="0"/>
              <a:t>18.10.2017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C5A36-60DF-43AE-A503-883D462D51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3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7B881-2324-4B7E-8EF5-1168CCD4F9C5}" type="datetimeFigureOut">
              <a:rPr lang="ru-RU" smtClean="0"/>
              <a:t>18.10.2017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C5A36-60DF-43AE-A503-883D462D51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0BFB5-C3B3-47EE-B76D-28FB373A9CC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18.10.2017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9ACD7-4E58-4788-AAB4-67A2EDEC0BD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52347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0BFB5-C3B3-47EE-B76D-28FB373A9CC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18.10.2017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9ACD7-4E58-4788-AAB4-67A2EDEC0BD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63780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4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0BFB5-C3B3-47EE-B76D-28FB373A9CC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18.10.2017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9ACD7-4E58-4788-AAB4-67A2EDEC0BD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94179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0BFB5-C3B3-47EE-B76D-28FB373A9CC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18.10.2017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9ACD7-4E58-4788-AAB4-67A2EDEC0BD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12897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0BFB5-C3B3-47EE-B76D-28FB373A9CC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18.10.2017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9ACD7-4E58-4788-AAB4-67A2EDEC0BD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83792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0BFB5-C3B3-47EE-B76D-28FB373A9CC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18.10.2017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9ACD7-4E58-4788-AAB4-67A2EDEC0BD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24108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0BFB5-C3B3-47EE-B76D-28FB373A9CC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18.10.2017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9ACD7-4E58-4788-AAB4-67A2EDEC0BD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02766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31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0BFB5-C3B3-47EE-B76D-28FB373A9CC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18.10.2017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9ACD7-4E58-4788-AAB4-67A2EDEC0BD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6614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7B881-2324-4B7E-8EF5-1168CCD4F9C5}" type="datetimeFigureOut">
              <a:rPr lang="ru-RU" smtClean="0"/>
              <a:t>18.10.2017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C5A36-60DF-43AE-A503-883D462D51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31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0BFB5-C3B3-47EE-B76D-28FB373A9CC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18.10.2017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9ACD7-4E58-4788-AAB4-67A2EDEC0BD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22332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0BFB5-C3B3-47EE-B76D-28FB373A9CC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18.10.2017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9ACD7-4E58-4788-AAB4-67A2EDEC0BD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64561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0BFB5-C3B3-47EE-B76D-28FB373A9CC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18.10.2017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9ACD7-4E58-4788-AAB4-67A2EDEC0BD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20145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ED523-9F8E-480A-BBF8-991B8C056A1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10/18/2017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7D474F-9B0A-4A4C-A151-C65E7D825CF2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31910561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56E2BD-8082-4BF7-B7EB-915806E7868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10/18/2017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57CB35-4504-4CAB-987E-173A5B0B33B8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53784735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5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A31F5-F18A-465B-8289-EEA20B9C8F1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10/18/2017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6CFE77-06BA-4285-9FB1-AF3D905DFBB7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7230488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BEC1A-BF34-48E0-9EAC-923239378AE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10/18/2017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D7198C-3283-40C7-8122-AABFBBE77878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04259250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E7CF99-1DA5-41CB-9736-36515B6EDE8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10/18/2017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09020-47B2-46D3-9014-5C1B9F1D694F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45096921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7BF27-A7D0-47ED-BD27-56E2A799D90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10/18/2017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ABB12F-8E11-43AD-A53F-43D0D0075D78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20617252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E285BC-01BE-4A35-9D64-80E1BC2F94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10/18/2017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2E88D-6EA2-4155-AA71-D4C57404A936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096863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1371605"/>
            <a:ext cx="103632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4068768"/>
            <a:ext cx="103632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7B881-2324-4B7E-8EF5-1168CCD4F9C5}" type="datetimeFigureOut">
              <a:rPr lang="ru-RU" smtClean="0"/>
              <a:t>18.10.2017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C5A36-60DF-43AE-A503-883D462D5154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5994400" y="3924300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261100" y="3924300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728972" y="3924300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5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FC33A-3DDD-47A5-A135-AEFD86106EB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10/18/2017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73E1A-79E6-4DEF-B120-69E382EAC0D2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9127652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E07BF-C2B3-4071-8B3F-997AF993931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10/18/2017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B75048-13D2-448D-8DB0-719A98BC5008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409542962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C7010C-A0C3-45FB-889C-DB451478FEA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10/18/2017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00A0CF-627D-4904-BF4F-2686291CFACC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57649979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3"/>
            <a:ext cx="27432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0B3DA0-06C3-4199-A989-19D3D0916B2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10/18/2017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E2EDF4-F12E-4C91-99F0-8E4F0CDA0A98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08145043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ED523-9F8E-480A-BBF8-991B8C056A1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10/18/2017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7D474F-9B0A-4A4C-A151-C65E7D825CF2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8522407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56E2BD-8082-4BF7-B7EB-915806E7868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10/18/2017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57CB35-4504-4CAB-987E-173A5B0B33B8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71081664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A31F5-F18A-465B-8289-EEA20B9C8F1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10/18/2017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6CFE77-06BA-4285-9FB1-AF3D905DFBB7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75837180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BEC1A-BF34-48E0-9EAC-923239378AE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10/18/2017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D7198C-3283-40C7-8122-AABFBBE77878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92691790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E7CF99-1DA5-41CB-9736-36515B6EDE8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10/18/2017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09020-47B2-46D3-9014-5C1B9F1D694F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23914492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7BF27-A7D0-47ED-BD27-56E2A799D90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10/18/2017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ABB12F-8E11-43AD-A53F-43D0D0075D78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338830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5"/>
            <a:ext cx="53848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7B881-2324-4B7E-8EF5-1168CCD4F9C5}" type="datetimeFigureOut">
              <a:rPr lang="ru-RU" smtClean="0"/>
              <a:t>18.10.2017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C5A36-60DF-43AE-A503-883D462D515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87680" y="1600200"/>
            <a:ext cx="5388864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E285BC-01BE-4A35-9D64-80E1BC2F94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10/18/2017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2E88D-6EA2-4155-AA71-D4C57404A936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96555193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FC33A-3DDD-47A5-A135-AEFD86106EB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10/18/2017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73E1A-79E6-4DEF-B120-69E382EAC0D2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41299398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E07BF-C2B3-4071-8B3F-997AF993931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10/18/2017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B75048-13D2-448D-8DB0-719A98BC5008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62860586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C7010C-A0C3-45FB-889C-DB451478FEA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10/18/2017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00A0CF-627D-4904-BF4F-2686291CFACC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80957955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0B3DA0-06C3-4199-A989-19D3D0916B2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10/18/2017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E2EDF4-F12E-4C91-99F0-8E4F0CDA0A98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08977708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0BFB5-C3B3-47EE-B76D-28FB373A9CC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18.10.2017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9ACD7-4E58-4788-AAB4-67A2EDEC0BD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762995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0BFB5-C3B3-47EE-B76D-28FB373A9CC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18.10.2017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9ACD7-4E58-4788-AAB4-67A2EDEC0BD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28418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0BFB5-C3B3-47EE-B76D-28FB373A9CC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18.10.2017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9ACD7-4E58-4788-AAB4-67A2EDEC0BD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673700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0BFB5-C3B3-47EE-B76D-28FB373A9CC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18.10.2017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9ACD7-4E58-4788-AAB4-67A2EDEC0BD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710816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0BFB5-C3B3-47EE-B76D-28FB373A9CC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18.10.2017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9ACD7-4E58-4788-AAB4-67A2EDEC0BD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260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5386917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4" y="1600200"/>
            <a:ext cx="5389033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7B881-2324-4B7E-8EF5-1168CCD4F9C5}" type="datetimeFigureOut">
              <a:rPr lang="ru-RU" smtClean="0"/>
              <a:t>18.10.2017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C5A36-60DF-43AE-A503-883D462D5154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12848"/>
            <a:ext cx="5388864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6230112" y="2212853"/>
            <a:ext cx="5388864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0BFB5-C3B3-47EE-B76D-28FB373A9CC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18.10.2017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9ACD7-4E58-4788-AAB4-67A2EDEC0BD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24849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0BFB5-C3B3-47EE-B76D-28FB373A9CC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18.10.2017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9ACD7-4E58-4788-AAB4-67A2EDEC0BD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92641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0BFB5-C3B3-47EE-B76D-28FB373A9CC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18.10.2017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9ACD7-4E58-4788-AAB4-67A2EDEC0BD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146348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0BFB5-C3B3-47EE-B76D-28FB373A9CC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18.10.2017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9ACD7-4E58-4788-AAB4-67A2EDEC0BD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001112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0BFB5-C3B3-47EE-B76D-28FB373A9CC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18.10.2017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9ACD7-4E58-4788-AAB4-67A2EDEC0BD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228164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0BFB5-C3B3-47EE-B76D-28FB373A9CC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18.10.2017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9ACD7-4E58-4788-AAB4-67A2EDEC0BD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8728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7B881-2324-4B7E-8EF5-1168CCD4F9C5}" type="datetimeFigureOut">
              <a:rPr lang="ru-RU" smtClean="0"/>
              <a:t>18.10.2017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C5A36-60DF-43AE-A503-883D462D51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7B881-2324-4B7E-8EF5-1168CCD4F9C5}" type="datetimeFigureOut">
              <a:rPr lang="ru-RU" smtClean="0"/>
              <a:t>18.10.2017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C5A36-60DF-43AE-A503-883D462D51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6119" y="266700"/>
            <a:ext cx="4011084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8853" y="273055"/>
            <a:ext cx="66611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76119" y="2438405"/>
            <a:ext cx="4011084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7B881-2324-4B7E-8EF5-1168CCD4F9C5}" type="datetimeFigureOut">
              <a:rPr lang="ru-RU" smtClean="0"/>
              <a:t>18.10.2017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C5A36-60DF-43AE-A503-883D462D51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9436" y="228600"/>
            <a:ext cx="7615765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10836" y="1143000"/>
            <a:ext cx="8072965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9436" y="5810250"/>
            <a:ext cx="7615765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7B881-2324-4B7E-8EF5-1168CCD4F9C5}" type="datetimeFigureOut">
              <a:rPr lang="ru-RU" smtClean="0"/>
              <a:t>18.10.2017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C5A36-60DF-43AE-A503-883D462D51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5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84463" y="6356355"/>
            <a:ext cx="2781300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4C87B881-2324-4B7E-8EF5-1168CCD4F9C5}" type="datetimeFigureOut">
              <a:rPr lang="ru-RU" smtClean="0"/>
              <a:t>18.10.2017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78887" y="6356355"/>
            <a:ext cx="3797300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91039" y="6356355"/>
            <a:ext cx="749300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D5CC5A36-60DF-43AE-A503-883D462D5154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11277016" y="6499384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758828" y="6499384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2E20BFB5-C3B3-47EE-B76D-28FB373A9CC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457200"/>
              <a:t>18.10.2017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8A99ACD7-4E58-4788-AAB4-67A2EDEC0BD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2597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5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/>
              <a:t>Click to edit Master text styles</a:t>
            </a:r>
          </a:p>
          <a:p>
            <a:pPr lvl="1"/>
            <a:r>
              <a:rPr lang="en-US" altLang="ru-RU" smtClean="0"/>
              <a:t>Second level</a:t>
            </a:r>
          </a:p>
          <a:p>
            <a:pPr lvl="2"/>
            <a:r>
              <a:rPr lang="en-US" altLang="ru-RU" smtClean="0"/>
              <a:t>Third level</a:t>
            </a:r>
          </a:p>
          <a:p>
            <a:pPr lvl="3"/>
            <a:r>
              <a:rPr lang="en-US" altLang="ru-RU" smtClean="0"/>
              <a:t>Fourth level</a:t>
            </a:r>
          </a:p>
          <a:p>
            <a:pPr lvl="4"/>
            <a:r>
              <a:rPr lang="en-US" altLang="ru-RU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4F68D25-7EB9-45D4-8093-06B4CC76F77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10/18/2017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5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1971868-A3D6-4943-AD51-8941B8EF0728}" type="slidenum">
              <a:rPr lang="en-US" alt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65459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/>
              <a:t>Click to edit Master text styles</a:t>
            </a:r>
          </a:p>
          <a:p>
            <a:pPr lvl="1"/>
            <a:r>
              <a:rPr lang="en-US" altLang="ru-RU" smtClean="0"/>
              <a:t>Second level</a:t>
            </a:r>
          </a:p>
          <a:p>
            <a:pPr lvl="2"/>
            <a:r>
              <a:rPr lang="en-US" altLang="ru-RU" smtClean="0"/>
              <a:t>Third level</a:t>
            </a:r>
          </a:p>
          <a:p>
            <a:pPr lvl="3"/>
            <a:r>
              <a:rPr lang="en-US" altLang="ru-RU" smtClean="0"/>
              <a:t>Fourth level</a:t>
            </a:r>
          </a:p>
          <a:p>
            <a:pPr lvl="4"/>
            <a:r>
              <a:rPr lang="en-US" altLang="ru-RU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4F68D25-7EB9-45D4-8093-06B4CC76F77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10/18/2017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1971868-A3D6-4943-AD51-8941B8EF0728}" type="slidenum">
              <a:rPr lang="en-US" alt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518487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2E20BFB5-C3B3-47EE-B76D-28FB373A9CC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457200"/>
              <a:t>18.10.2017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8A99ACD7-4E58-4788-AAB4-67A2EDEC0BD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5205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4" Type="http://schemas.openxmlformats.org/officeDocument/2006/relationships/hyperlink" Target="http://togirro.ru/assets/files/docs/Kompleks_meropriiatiiuch.god.pdf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54552" y="1731963"/>
            <a:ext cx="10363200" cy="23876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Педагогический </a:t>
            </a:r>
            <a:r>
              <a:rPr lang="ru-RU" dirty="0" smtClean="0"/>
              <a:t>совет</a:t>
            </a:r>
            <a:br>
              <a:rPr lang="ru-RU" dirty="0" smtClean="0"/>
            </a:br>
            <a:r>
              <a:rPr lang="ru-RU" altLang="ru-RU" b="1" dirty="0">
                <a:solidFill>
                  <a:srgbClr val="0070C0"/>
                </a:solidFill>
                <a:latin typeface="Calibri Light" pitchFamily="34" charset="0"/>
              </a:rPr>
              <a:t>Управление изменениями в образовательной организации </a:t>
            </a:r>
            <a:br>
              <a:rPr lang="ru-RU" altLang="ru-RU" b="1" dirty="0">
                <a:solidFill>
                  <a:srgbClr val="0070C0"/>
                </a:solidFill>
                <a:latin typeface="Calibri Light" pitchFamily="34" charset="0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927272" y="4973638"/>
            <a:ext cx="4973782" cy="1655762"/>
          </a:xfrm>
        </p:spPr>
        <p:txBody>
          <a:bodyPr/>
          <a:lstStyle/>
          <a:p>
            <a:pPr algn="r"/>
            <a:r>
              <a:rPr lang="ru-RU" dirty="0" smtClean="0"/>
              <a:t>31.08.2017</a:t>
            </a:r>
          </a:p>
          <a:p>
            <a:pPr algn="r"/>
            <a:r>
              <a:rPr lang="ru-RU" dirty="0" smtClean="0"/>
              <a:t>Бахматова Е.Л., заместитель директора по УВР</a:t>
            </a:r>
            <a:endParaRPr lang="ru-RU" dirty="0"/>
          </a:p>
        </p:txBody>
      </p:sp>
      <p:pic>
        <p:nvPicPr>
          <p:cNvPr id="4" name="Picture 2" descr="C:\Users\Anna\Downloads\слайд 1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0437" b="58633"/>
          <a:stretch/>
        </p:blipFill>
        <p:spPr bwMode="auto">
          <a:xfrm rot="16200000">
            <a:off x="1248385" y="2059598"/>
            <a:ext cx="3548439" cy="6045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31919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Проектирование </a:t>
            </a:r>
            <a:br>
              <a:rPr lang="ru-RU" dirty="0" smtClean="0"/>
            </a:br>
            <a:r>
              <a:rPr lang="ru-RU" dirty="0" smtClean="0"/>
              <a:t>среды развития: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жизнь ребёнка за пределами урока;</a:t>
            </a:r>
          </a:p>
          <a:p>
            <a:pPr marL="0" indent="0">
              <a:buNone/>
            </a:pPr>
            <a:r>
              <a:rPr lang="ru-RU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переуклад</a:t>
            </a:r>
            <a:r>
              <a:rPr lang="ru-RU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образовательного пространства и окружения;</a:t>
            </a:r>
          </a:p>
          <a:p>
            <a:pPr marL="0" indent="0">
              <a:buNone/>
            </a:pPr>
            <a:r>
              <a:rPr lang="ru-RU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партнёрство на основе выбора детей и их родителей</a:t>
            </a:r>
            <a:endParaRPr lang="ru-RU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4205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2" y="-2"/>
            <a:ext cx="11032671" cy="6564087"/>
          </a:xfrm>
        </p:spPr>
        <p:txBody>
          <a:bodyPr/>
          <a:lstStyle/>
          <a:p>
            <a:pPr algn="l">
              <a:lnSpc>
                <a:spcPct val="100000"/>
              </a:lnSpc>
            </a:pP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Какие слагаемые              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«Видение» точек изменений:</a:t>
            </a:r>
            <a:b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  изменений                      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 трансформация урока;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уже проработаны?             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проектирование среды развития.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«Навыки»: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обучены приёмам;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вооружены инструментами;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определён алгоритм реализации.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8053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Перезагрузка делового оборота: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ru-RU" sz="4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ru-RU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лиентоориентированность</a:t>
            </a:r>
            <a:r>
              <a:rPr lang="ru-RU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технологичность администрирования изменений;</a:t>
            </a:r>
          </a:p>
          <a:p>
            <a:pPr>
              <a:buFontTx/>
              <a:buChar char="-"/>
            </a:pPr>
            <a:r>
              <a:rPr lang="ru-RU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отказ от архаичных форм контроля и управления;</a:t>
            </a:r>
          </a:p>
          <a:p>
            <a:pPr>
              <a:buFontTx/>
              <a:buChar char="-"/>
            </a:pPr>
            <a:r>
              <a:rPr lang="ru-RU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перераспределение функционала</a:t>
            </a:r>
            <a:endParaRPr lang="ru-RU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822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nna\Downloads\слайд 11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0437" b="58633"/>
          <a:stretch/>
        </p:blipFill>
        <p:spPr bwMode="auto">
          <a:xfrm rot="16200000">
            <a:off x="1386230" y="2123734"/>
            <a:ext cx="3374342" cy="6146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9001" y="893160"/>
            <a:ext cx="10515600" cy="1325563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ru-RU" sz="2800" b="1" dirty="0" smtClean="0">
                <a:latin typeface="+mn-lt"/>
              </a:rPr>
              <a:t>Перезагрузка функционала</a:t>
            </a:r>
            <a:r>
              <a:rPr lang="ru-RU" sz="2400" dirty="0" smtClean="0">
                <a:latin typeface="+mn-lt"/>
              </a:rPr>
              <a:t/>
            </a:r>
            <a:br>
              <a:rPr lang="ru-RU" sz="2400" dirty="0" smtClean="0">
                <a:latin typeface="+mn-lt"/>
              </a:rPr>
            </a:br>
            <a:r>
              <a:rPr lang="ru-RU" sz="2400" dirty="0" smtClean="0">
                <a:latin typeface="+mn-lt"/>
              </a:rPr>
              <a:t>1.Организационная структура управления школой: рефлексия изменений (структура управления школой: кто и за что отвечает?)</a:t>
            </a:r>
            <a:br>
              <a:rPr lang="ru-RU" sz="2400" dirty="0" smtClean="0">
                <a:latin typeface="+mn-lt"/>
              </a:rPr>
            </a:br>
            <a:r>
              <a:rPr lang="ru-RU" sz="2400" dirty="0" smtClean="0">
                <a:latin typeface="+mn-lt"/>
              </a:rPr>
              <a:t>2. </a:t>
            </a:r>
            <a:r>
              <a:rPr lang="ru-RU" sz="2400" dirty="0" smtClean="0">
                <a:solidFill>
                  <a:prstClr val="black"/>
                </a:solidFill>
                <a:latin typeface="+mn-lt"/>
              </a:rPr>
              <a:t>Организационная </a:t>
            </a:r>
            <a:r>
              <a:rPr lang="ru-RU" sz="2400" dirty="0">
                <a:solidFill>
                  <a:prstClr val="black"/>
                </a:solidFill>
                <a:latin typeface="+mn-lt"/>
              </a:rPr>
              <a:t>структура управления школой: </a:t>
            </a:r>
            <a:r>
              <a:rPr lang="ru-RU" sz="2400" dirty="0" smtClean="0">
                <a:solidFill>
                  <a:prstClr val="black"/>
                </a:solidFill>
                <a:latin typeface="+mn-lt"/>
              </a:rPr>
              <a:t>соотнесение с изменениями в нормативно-правовом поле и регламентами ВШК</a:t>
            </a:r>
            <a:br>
              <a:rPr lang="ru-RU" sz="2400" dirty="0" smtClean="0">
                <a:solidFill>
                  <a:prstClr val="black"/>
                </a:solidFill>
                <a:latin typeface="+mn-lt"/>
              </a:rPr>
            </a:br>
            <a:r>
              <a:rPr lang="ru-RU" sz="2400" dirty="0" smtClean="0">
                <a:solidFill>
                  <a:prstClr val="black"/>
                </a:solidFill>
                <a:latin typeface="+mn-lt"/>
              </a:rPr>
              <a:t>3. Должностная инструкция: традиция и современность</a:t>
            </a:r>
            <a:endParaRPr lang="ru-RU" sz="2400" dirty="0"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889001" y="3317677"/>
            <a:ext cx="10515600" cy="4351338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ru-RU" sz="2800" b="1" dirty="0">
                <a:solidFill>
                  <a:prstClr val="black"/>
                </a:solidFill>
                <a:ea typeface="+mj-ea"/>
                <a:cs typeface="+mj-cs"/>
              </a:rPr>
              <a:t>Итоговые методические продукты</a:t>
            </a:r>
            <a:r>
              <a:rPr lang="ru-RU" sz="2800" b="1" dirty="0" smtClean="0">
                <a:solidFill>
                  <a:prstClr val="black"/>
                </a:solidFill>
                <a:ea typeface="+mj-ea"/>
                <a:cs typeface="+mj-cs"/>
              </a:rPr>
              <a:t>:</a:t>
            </a:r>
          </a:p>
          <a:p>
            <a:pPr marL="514350" indent="-514350" algn="l">
              <a:buAutoNum type="arabicPeriod"/>
            </a:pPr>
            <a:r>
              <a:rPr lang="ru-RU" dirty="0" smtClean="0">
                <a:solidFill>
                  <a:prstClr val="black"/>
                </a:solidFill>
                <a:ea typeface="+mj-ea"/>
                <a:cs typeface="+mj-cs"/>
              </a:rPr>
              <a:t>Портрет </a:t>
            </a:r>
            <a:r>
              <a:rPr lang="ru-RU" dirty="0" err="1" smtClean="0">
                <a:solidFill>
                  <a:prstClr val="black"/>
                </a:solidFill>
                <a:ea typeface="+mj-ea"/>
                <a:cs typeface="+mj-cs"/>
              </a:rPr>
              <a:t>оргструктуры</a:t>
            </a:r>
            <a:r>
              <a:rPr lang="ru-RU" dirty="0" smtClean="0">
                <a:solidFill>
                  <a:prstClr val="black"/>
                </a:solidFill>
                <a:ea typeface="+mj-ea"/>
                <a:cs typeface="+mj-cs"/>
              </a:rPr>
              <a:t> управления школой.</a:t>
            </a:r>
          </a:p>
          <a:p>
            <a:pPr marL="457200" indent="-457200" algn="l">
              <a:buAutoNum type="arabicPeriod"/>
            </a:pPr>
            <a:r>
              <a:rPr lang="ru-RU" dirty="0" smtClean="0">
                <a:solidFill>
                  <a:prstClr val="black"/>
                </a:solidFill>
                <a:ea typeface="+mj-ea"/>
                <a:cs typeface="+mj-cs"/>
              </a:rPr>
              <a:t>Функциональная карта управления качеством школьных процессов</a:t>
            </a:r>
          </a:p>
          <a:p>
            <a:pPr marL="457200" indent="-457200" algn="l">
              <a:buAutoNum type="arabicPeriod"/>
            </a:pPr>
            <a:r>
              <a:rPr lang="ru-RU" dirty="0" smtClean="0">
                <a:solidFill>
                  <a:prstClr val="black"/>
                </a:solidFill>
                <a:ea typeface="+mj-ea"/>
                <a:cs typeface="+mj-cs"/>
              </a:rPr>
              <a:t>Модель должностной инструкции членов организации</a:t>
            </a:r>
          </a:p>
          <a:p>
            <a:pPr marL="457200" indent="-457200" algn="l">
              <a:buAutoNum type="arabicPeriod"/>
            </a:pPr>
            <a:r>
              <a:rPr lang="ru-RU" dirty="0" smtClean="0">
                <a:solidFill>
                  <a:prstClr val="black"/>
                </a:solidFill>
                <a:ea typeface="+mj-ea"/>
                <a:cs typeface="+mj-cs"/>
              </a:rPr>
              <a:t>Модель должностной инструкции педагога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134309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C:\Users\Anna\Downloads\слайд 11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0437" b="58633"/>
          <a:stretch/>
        </p:blipFill>
        <p:spPr bwMode="auto">
          <a:xfrm rot="16200000">
            <a:off x="1248385" y="2059598"/>
            <a:ext cx="3548439" cy="6045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8537575" y="6491293"/>
            <a:ext cx="21336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r" defTabSz="457200">
              <a:buSzPct val="100000"/>
            </a:pPr>
            <a:fld id="{BDEFAC50-770A-4C62-A331-EDD6963A2950}" type="slidenum">
              <a:rPr lang="ru-RU" altLang="ru-RU" sz="900">
                <a:solidFill>
                  <a:srgbClr val="898989"/>
                </a:solidFill>
              </a:rPr>
              <a:pPr algn="r" defTabSz="457200">
                <a:buSzPct val="100000"/>
              </a:pPr>
              <a:t>2</a:t>
            </a:fld>
            <a:endParaRPr lang="ru-RU" altLang="ru-RU" sz="900">
              <a:solidFill>
                <a:srgbClr val="898989"/>
              </a:solidFill>
            </a:endParaRPr>
          </a:p>
        </p:txBody>
      </p:sp>
      <p:sp>
        <p:nvSpPr>
          <p:cNvPr id="40963" name="Rectangle 10"/>
          <p:cNvSpPr>
            <a:spLocks noChangeArrowheads="1"/>
          </p:cNvSpPr>
          <p:nvPr/>
        </p:nvSpPr>
        <p:spPr bwMode="auto">
          <a:xfrm>
            <a:off x="1528767" y="549275"/>
            <a:ext cx="9129711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ctr" defTabSz="457200">
              <a:buSzPct val="100000"/>
            </a:pPr>
            <a:r>
              <a:rPr lang="ru-RU" altLang="ru-RU" sz="2400" b="1" dirty="0">
                <a:solidFill>
                  <a:srgbClr val="0070C0"/>
                </a:solidFill>
                <a:latin typeface="Calibri Light" pitchFamily="34" charset="0"/>
              </a:rPr>
              <a:t>Управление изменениями в образовательной организации </a:t>
            </a:r>
          </a:p>
        </p:txBody>
      </p:sp>
      <p:sp>
        <p:nvSpPr>
          <p:cNvPr id="40964" name="AutoShape 17"/>
          <p:cNvSpPr>
            <a:spLocks noChangeArrowheads="1"/>
          </p:cNvSpPr>
          <p:nvPr/>
        </p:nvSpPr>
        <p:spPr bwMode="auto">
          <a:xfrm>
            <a:off x="1528763" y="68263"/>
            <a:ext cx="9129712" cy="525462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ctr" defTabSz="457200">
              <a:buSzPct val="100000"/>
            </a:pPr>
            <a:r>
              <a:rPr lang="ru-RU" altLang="ru-RU" sz="2800" dirty="0">
                <a:solidFill>
                  <a:srgbClr val="2C3F50"/>
                </a:solidFill>
                <a:latin typeface="Calibri Light" pitchFamily="34" charset="0"/>
                <a:ea typeface="MS PGothic" pitchFamily="34" charset="-128"/>
              </a:rPr>
              <a:t>Тема конференции </a:t>
            </a:r>
          </a:p>
        </p:txBody>
      </p:sp>
      <p:sp>
        <p:nvSpPr>
          <p:cNvPr id="40965" name="Text Box 6"/>
          <p:cNvSpPr txBox="1">
            <a:spLocks noChangeArrowheads="1"/>
          </p:cNvSpPr>
          <p:nvPr/>
        </p:nvSpPr>
        <p:spPr bwMode="auto">
          <a:xfrm>
            <a:off x="1758954" y="3755187"/>
            <a:ext cx="1114425" cy="40229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ctr" defTabSz="457200">
              <a:buSzPct val="100000"/>
            </a:pPr>
            <a:r>
              <a:rPr lang="ru-RU" altLang="ru-RU" sz="2000" b="1" dirty="0">
                <a:solidFill>
                  <a:srgbClr val="953735"/>
                </a:solidFill>
                <a:latin typeface="Calibri" pitchFamily="34" charset="0"/>
              </a:rPr>
              <a:t>Задачи</a:t>
            </a:r>
          </a:p>
        </p:txBody>
      </p:sp>
      <p:sp>
        <p:nvSpPr>
          <p:cNvPr id="40966" name="Прямоугольник 3"/>
          <p:cNvSpPr>
            <a:spLocks noChangeArrowheads="1"/>
          </p:cNvSpPr>
          <p:nvPr/>
        </p:nvSpPr>
        <p:spPr bwMode="auto">
          <a:xfrm>
            <a:off x="3097215" y="2734442"/>
            <a:ext cx="7337424" cy="2556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 marL="2857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just" defTabSz="457200">
              <a:spcAft>
                <a:spcPts val="1200"/>
              </a:spcAft>
              <a:buClr>
                <a:srgbClr val="953735"/>
              </a:buClr>
              <a:buSzPct val="100000"/>
              <a:buFont typeface="Arial" charset="0"/>
              <a:buChar char="•"/>
            </a:pPr>
            <a:r>
              <a:rPr lang="ru-RU" altLang="ru-RU" sz="2000" dirty="0">
                <a:solidFill>
                  <a:srgbClr val="000000"/>
                </a:solidFill>
                <a:latin typeface="Calibri Light" pitchFamily="34" charset="0"/>
              </a:rPr>
              <a:t>Обобщить практику изменений по направлениям «регионального стандарта» (содержание, среда, управление).</a:t>
            </a:r>
          </a:p>
          <a:p>
            <a:pPr algn="just" defTabSz="457200">
              <a:spcAft>
                <a:spcPts val="1200"/>
              </a:spcAft>
              <a:buClr>
                <a:srgbClr val="953735"/>
              </a:buClr>
              <a:buSzPct val="100000"/>
              <a:buFont typeface="Arial" charset="0"/>
              <a:buChar char="•"/>
            </a:pPr>
            <a:r>
              <a:rPr lang="ru-RU" altLang="ru-RU" sz="2000" dirty="0">
                <a:solidFill>
                  <a:srgbClr val="000000"/>
                </a:solidFill>
                <a:latin typeface="Calibri Light" pitchFamily="34" charset="0"/>
              </a:rPr>
              <a:t>Выявить области («точки» изменений), требующие обязательного и синхронного решения в течение учебного года.</a:t>
            </a:r>
          </a:p>
          <a:p>
            <a:pPr algn="just" defTabSz="457200">
              <a:spcAft>
                <a:spcPts val="1200"/>
              </a:spcAft>
              <a:buClr>
                <a:srgbClr val="953735"/>
              </a:buClr>
              <a:buSzPct val="100000"/>
              <a:buFont typeface="Arial" charset="0"/>
              <a:buChar char="•"/>
            </a:pPr>
            <a:r>
              <a:rPr lang="ru-RU" altLang="ru-RU" sz="2000" dirty="0">
                <a:solidFill>
                  <a:srgbClr val="000000"/>
                </a:solidFill>
                <a:latin typeface="Calibri Light" pitchFamily="34" charset="0"/>
              </a:rPr>
              <a:t>Выработать алгоритм действий на местах на основе опыта реализации Социального договора и проектного управления.</a:t>
            </a:r>
          </a:p>
        </p:txBody>
      </p:sp>
      <p:sp>
        <p:nvSpPr>
          <p:cNvPr id="40967" name="AutoShape 12"/>
          <p:cNvSpPr>
            <a:spLocks noChangeArrowheads="1"/>
          </p:cNvSpPr>
          <p:nvPr/>
        </p:nvSpPr>
        <p:spPr bwMode="auto">
          <a:xfrm rot="5400000">
            <a:off x="2868613" y="3890122"/>
            <a:ext cx="158750" cy="117475"/>
          </a:xfrm>
          <a:prstGeom prst="triangle">
            <a:avLst>
              <a:gd name="adj" fmla="val 50000"/>
            </a:avLst>
          </a:prstGeom>
          <a:solidFill>
            <a:srgbClr val="95373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57200">
              <a:buClr>
                <a:srgbClr val="000000"/>
              </a:buClr>
              <a:buSzPct val="100000"/>
            </a:pPr>
            <a:endParaRPr lang="ru-RU" altLang="ru-RU" sz="2000">
              <a:solidFill>
                <a:prstClr val="black"/>
              </a:solidFill>
            </a:endParaRPr>
          </a:p>
        </p:txBody>
      </p:sp>
      <p:sp>
        <p:nvSpPr>
          <p:cNvPr id="45058" name="Rectangle 1"/>
          <p:cNvSpPr>
            <a:spLocks noChangeArrowheads="1"/>
          </p:cNvSpPr>
          <p:nvPr/>
        </p:nvSpPr>
        <p:spPr bwMode="auto">
          <a:xfrm>
            <a:off x="1528763" y="1412876"/>
            <a:ext cx="9129712" cy="123666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 defTabSz="457200">
              <a:buClr>
                <a:srgbClr val="000000"/>
              </a:buClr>
              <a:buSzPct val="100000"/>
              <a:defRPr/>
            </a:pPr>
            <a:endParaRPr lang="ru-RU" altLang="ru-RU" sz="20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40969" name="Text Box 6"/>
          <p:cNvSpPr txBox="1">
            <a:spLocks noChangeArrowheads="1"/>
          </p:cNvSpPr>
          <p:nvPr/>
        </p:nvSpPr>
        <p:spPr bwMode="auto">
          <a:xfrm>
            <a:off x="1776417" y="1700214"/>
            <a:ext cx="1114425" cy="40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ctr" defTabSz="457200">
              <a:buSzPct val="100000"/>
            </a:pPr>
            <a:r>
              <a:rPr lang="ru-RU" altLang="ru-RU" sz="2000" b="1">
                <a:solidFill>
                  <a:srgbClr val="006600"/>
                </a:solidFill>
                <a:latin typeface="Calibri" pitchFamily="34" charset="0"/>
              </a:rPr>
              <a:t>Цель</a:t>
            </a:r>
          </a:p>
        </p:txBody>
      </p:sp>
      <p:sp>
        <p:nvSpPr>
          <p:cNvPr id="40970" name="Прямоугольник 3"/>
          <p:cNvSpPr>
            <a:spLocks noChangeArrowheads="1"/>
          </p:cNvSpPr>
          <p:nvPr/>
        </p:nvSpPr>
        <p:spPr bwMode="auto">
          <a:xfrm>
            <a:off x="3114674" y="1535778"/>
            <a:ext cx="7319963" cy="10178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just" defTabSz="457200">
              <a:buClr>
                <a:srgbClr val="0070C0"/>
              </a:buClr>
              <a:buSzPct val="100000"/>
            </a:pPr>
            <a:r>
              <a:rPr lang="ru-RU" altLang="ru-RU" sz="2000" dirty="0">
                <a:solidFill>
                  <a:srgbClr val="000000"/>
                </a:solidFill>
                <a:latin typeface="Calibri Light" pitchFamily="34" charset="0"/>
              </a:rPr>
              <a:t>Выявить в ходе совместной работы единые «точки изменений» </a:t>
            </a:r>
            <a:br>
              <a:rPr lang="ru-RU" altLang="ru-RU" sz="2000" dirty="0">
                <a:solidFill>
                  <a:srgbClr val="000000"/>
                </a:solidFill>
                <a:latin typeface="Calibri Light" pitchFamily="34" charset="0"/>
              </a:rPr>
            </a:br>
            <a:r>
              <a:rPr lang="ru-RU" altLang="ru-RU" sz="2000" dirty="0">
                <a:solidFill>
                  <a:srgbClr val="000000"/>
                </a:solidFill>
                <a:latin typeface="Calibri Light" pitchFamily="34" charset="0"/>
              </a:rPr>
              <a:t>и выработать алгоритм их конечной реализации в течение учебного года</a:t>
            </a:r>
            <a:endParaRPr lang="en-US" altLang="ru-RU" sz="2000" b="1" dirty="0">
              <a:solidFill>
                <a:srgbClr val="000000"/>
              </a:solidFill>
              <a:latin typeface="Calibri Light" pitchFamily="34" charset="0"/>
              <a:hlinkClick r:id="rId4"/>
            </a:endParaRPr>
          </a:p>
        </p:txBody>
      </p:sp>
      <p:sp>
        <p:nvSpPr>
          <p:cNvPr id="40971" name="AutoShape 12"/>
          <p:cNvSpPr>
            <a:spLocks noChangeArrowheads="1"/>
          </p:cNvSpPr>
          <p:nvPr/>
        </p:nvSpPr>
        <p:spPr bwMode="auto">
          <a:xfrm rot="5400000">
            <a:off x="2798764" y="1865314"/>
            <a:ext cx="158750" cy="117475"/>
          </a:xfrm>
          <a:prstGeom prst="triangle">
            <a:avLst>
              <a:gd name="adj" fmla="val 50000"/>
            </a:avLst>
          </a:prstGeom>
          <a:solidFill>
            <a:srgbClr val="0066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57200">
              <a:buClr>
                <a:srgbClr val="000000"/>
              </a:buClr>
              <a:buSzPct val="100000"/>
            </a:pPr>
            <a:endParaRPr lang="ru-RU" altLang="ru-RU" sz="20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734542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Прямая соединительная линия 14"/>
          <p:cNvCxnSpPr/>
          <p:nvPr/>
        </p:nvCxnSpPr>
        <p:spPr>
          <a:xfrm>
            <a:off x="3211399" y="3667027"/>
            <a:ext cx="5797484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3211399" y="2328421"/>
            <a:ext cx="5797484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AutoShape 17"/>
          <p:cNvSpPr>
            <a:spLocks noChangeArrowheads="1"/>
          </p:cNvSpPr>
          <p:nvPr/>
        </p:nvSpPr>
        <p:spPr bwMode="auto">
          <a:xfrm>
            <a:off x="1528763" y="68267"/>
            <a:ext cx="9129712" cy="1110177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ctr" defTabSz="457200">
              <a:buSzPct val="100000"/>
            </a:pPr>
            <a:r>
              <a:rPr lang="ru-RU" altLang="ru-RU" sz="6600" b="1" dirty="0">
                <a:solidFill>
                  <a:srgbClr val="2C3F50"/>
                </a:solidFill>
                <a:latin typeface="Calibri Light" pitchFamily="34" charset="0"/>
                <a:ea typeface="MS PGothic" pitchFamily="34" charset="-128"/>
              </a:rPr>
              <a:t>«Точки» изменений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888838" y="2493942"/>
            <a:ext cx="2784764" cy="941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>
              <a:lnSpc>
                <a:spcPct val="115000"/>
              </a:lnSpc>
            </a:pPr>
            <a:r>
              <a:rPr lang="ru-RU" sz="2400" b="1" dirty="0">
                <a:solidFill>
                  <a:srgbClr val="5B9BD5">
                    <a:lumMod val="75000"/>
                  </a:srgbClr>
                </a:solidFill>
                <a:ea typeface="Calibri" panose="020F0502020204030204" pitchFamily="34" charset="0"/>
              </a:rPr>
              <a:t>Трансформация </a:t>
            </a:r>
            <a:br>
              <a:rPr lang="ru-RU" sz="2400" b="1" dirty="0">
                <a:solidFill>
                  <a:srgbClr val="5B9BD5">
                    <a:lumMod val="75000"/>
                  </a:srgbClr>
                </a:solidFill>
                <a:ea typeface="Calibri" panose="020F0502020204030204" pitchFamily="34" charset="0"/>
              </a:rPr>
            </a:br>
            <a:r>
              <a:rPr lang="ru-RU" sz="2400" b="1" dirty="0">
                <a:solidFill>
                  <a:srgbClr val="5B9BD5">
                    <a:lumMod val="75000"/>
                  </a:srgbClr>
                </a:solidFill>
                <a:ea typeface="Calibri" panose="020F0502020204030204" pitchFamily="34" charset="0"/>
              </a:rPr>
              <a:t>урока </a:t>
            </a:r>
            <a:endParaRPr lang="ru-RU" sz="2400" dirty="0">
              <a:solidFill>
                <a:srgbClr val="5B9BD5">
                  <a:lumMod val="75000"/>
                </a:srgb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729021" y="2493945"/>
            <a:ext cx="2766291" cy="8863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>
              <a:lnSpc>
                <a:spcPct val="115000"/>
              </a:lnSpc>
            </a:pPr>
            <a:r>
              <a:rPr lang="ru-RU" sz="2400" b="1" dirty="0">
                <a:solidFill>
                  <a:srgbClr val="70AD47">
                    <a:lumMod val="75000"/>
                  </a:srgbClr>
                </a:solidFill>
                <a:ea typeface="Calibri" panose="020F0502020204030204" pitchFamily="34" charset="0"/>
              </a:rPr>
              <a:t>Проектирование </a:t>
            </a:r>
            <a:endParaRPr lang="ru-RU" sz="2400" dirty="0">
              <a:solidFill>
                <a:srgbClr val="70AD47">
                  <a:lumMod val="75000"/>
                </a:srgbClr>
              </a:solidFill>
              <a:ea typeface="Calibri" panose="020F0502020204030204" pitchFamily="34" charset="0"/>
            </a:endParaRPr>
          </a:p>
          <a:p>
            <a:pPr algn="ctr" defTabSz="457200"/>
            <a:r>
              <a:rPr lang="ru-RU" sz="2400" b="1" dirty="0">
                <a:solidFill>
                  <a:srgbClr val="70AD47">
                    <a:lumMod val="75000"/>
                  </a:srgbClr>
                </a:solidFill>
                <a:ea typeface="Calibri" panose="020F0502020204030204" pitchFamily="34" charset="0"/>
              </a:rPr>
              <a:t>среды развития </a:t>
            </a:r>
            <a:endParaRPr lang="ru-RU" sz="2400" dirty="0">
              <a:solidFill>
                <a:srgbClr val="70AD47">
                  <a:lumMod val="75000"/>
                </a:srgb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495311" y="2493945"/>
            <a:ext cx="3043383" cy="8863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>
              <a:lnSpc>
                <a:spcPct val="115000"/>
              </a:lnSpc>
            </a:pPr>
            <a:r>
              <a:rPr lang="ru-RU" sz="2400" b="1" dirty="0">
                <a:solidFill>
                  <a:srgbClr val="ED7D31">
                    <a:lumMod val="75000"/>
                  </a:srgbClr>
                </a:solidFill>
                <a:ea typeface="Calibri" panose="020F0502020204030204" pitchFamily="34" charset="0"/>
              </a:rPr>
              <a:t>Перезагрузка </a:t>
            </a:r>
            <a:endParaRPr lang="ru-RU" sz="2400" dirty="0">
              <a:solidFill>
                <a:srgbClr val="ED7D31">
                  <a:lumMod val="75000"/>
                </a:srgbClr>
              </a:solidFill>
              <a:ea typeface="Calibri" panose="020F0502020204030204" pitchFamily="34" charset="0"/>
            </a:endParaRPr>
          </a:p>
          <a:p>
            <a:pPr algn="ctr" defTabSz="457200"/>
            <a:r>
              <a:rPr lang="ru-RU" sz="2400" b="1" dirty="0">
                <a:solidFill>
                  <a:srgbClr val="ED7D31">
                    <a:lumMod val="75000"/>
                  </a:srgbClr>
                </a:solidFill>
                <a:ea typeface="Calibri" panose="020F0502020204030204" pitchFamily="34" charset="0"/>
              </a:rPr>
              <a:t>делового оборота </a:t>
            </a:r>
            <a:endParaRPr lang="ru-RU" sz="2400" dirty="0">
              <a:solidFill>
                <a:srgbClr val="ED7D31">
                  <a:lumMod val="75000"/>
                </a:srgbClr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3048002" y="2178512"/>
            <a:ext cx="314036" cy="315430"/>
          </a:xfrm>
          <a:prstGeom prst="ellipse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048002" y="3507663"/>
            <a:ext cx="314036" cy="315430"/>
          </a:xfrm>
          <a:prstGeom prst="ellipse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5927438" y="2178512"/>
            <a:ext cx="314036" cy="315430"/>
          </a:xfrm>
          <a:prstGeom prst="ellipse">
            <a:avLst/>
          </a:prstGeom>
          <a:solidFill>
            <a:srgbClr val="5482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ru-RU">
              <a:solidFill>
                <a:prstClr val="white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5927438" y="3507663"/>
            <a:ext cx="314036" cy="315430"/>
          </a:xfrm>
          <a:prstGeom prst="ellipse">
            <a:avLst/>
          </a:prstGeom>
          <a:solidFill>
            <a:srgbClr val="5482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ru-RU">
              <a:solidFill>
                <a:prstClr val="white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8811491" y="2178512"/>
            <a:ext cx="314036" cy="31543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ru-RU">
              <a:solidFill>
                <a:prstClr val="white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8811491" y="3507663"/>
            <a:ext cx="314036" cy="31543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ru-RU">
              <a:solidFill>
                <a:prstClr val="white"/>
              </a:solidFill>
            </a:endParaRPr>
          </a:p>
        </p:txBody>
      </p:sp>
      <p:pic>
        <p:nvPicPr>
          <p:cNvPr id="16" name="Picture 2" descr="C:\Users\Anna\Downloads\слайд 1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0437" b="58633"/>
          <a:stretch/>
        </p:blipFill>
        <p:spPr bwMode="auto">
          <a:xfrm rot="16200000">
            <a:off x="1368758" y="2011585"/>
            <a:ext cx="3503965" cy="6241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8537575" y="6491293"/>
            <a:ext cx="21336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r" defTabSz="457200">
              <a:buSzPct val="100000"/>
            </a:pPr>
            <a:fld id="{FBBB9ABF-DC6F-447D-8251-68355171CF73}" type="slidenum">
              <a:rPr lang="ru-RU" altLang="ru-RU" sz="900">
                <a:solidFill>
                  <a:srgbClr val="898989"/>
                </a:solidFill>
              </a:rPr>
              <a:pPr algn="r" defTabSz="457200">
                <a:buSzPct val="100000"/>
              </a:pPr>
              <a:t>3</a:t>
            </a:fld>
            <a:endParaRPr lang="ru-RU" altLang="ru-RU" sz="9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6612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2" descr="C:\Users\Anna\Downloads\слайд 1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0437" b="58633"/>
          <a:stretch/>
        </p:blipFill>
        <p:spPr bwMode="auto">
          <a:xfrm rot="16200000">
            <a:off x="1299185" y="2036687"/>
            <a:ext cx="3548439" cy="6146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AutoShape 17"/>
          <p:cNvSpPr>
            <a:spLocks noChangeArrowheads="1"/>
          </p:cNvSpPr>
          <p:nvPr/>
        </p:nvSpPr>
        <p:spPr bwMode="auto">
          <a:xfrm>
            <a:off x="338071" y="1653510"/>
            <a:ext cx="4055775" cy="1448731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ctr" defTabSz="457200">
              <a:buSzPct val="100000"/>
            </a:pPr>
            <a:r>
              <a:rPr lang="ru-RU" altLang="ru-RU" sz="4400" dirty="0">
                <a:solidFill>
                  <a:srgbClr val="0070C0"/>
                </a:solidFill>
                <a:latin typeface="Calibri" panose="020F0502020204030204"/>
                <a:ea typeface="MS PGothic" pitchFamily="34" charset="-128"/>
              </a:rPr>
              <a:t>Трансформация </a:t>
            </a:r>
            <a:endParaRPr lang="en-US" altLang="ru-RU" sz="4400" dirty="0">
              <a:solidFill>
                <a:srgbClr val="0070C0"/>
              </a:solidFill>
              <a:latin typeface="Calibri" panose="020F0502020204030204"/>
              <a:ea typeface="MS PGothic" pitchFamily="34" charset="-128"/>
            </a:endParaRPr>
          </a:p>
          <a:p>
            <a:pPr algn="ctr" defTabSz="457200">
              <a:buSzPct val="100000"/>
            </a:pPr>
            <a:r>
              <a:rPr lang="ru-RU" altLang="ru-RU" sz="4400" dirty="0">
                <a:solidFill>
                  <a:srgbClr val="0070C0"/>
                </a:solidFill>
                <a:latin typeface="Calibri" panose="020F0502020204030204"/>
                <a:ea typeface="MS PGothic" pitchFamily="34" charset="-128"/>
              </a:rPr>
              <a:t>урока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560097" y="2183922"/>
            <a:ext cx="7368667" cy="34901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>
              <a:lnSpc>
                <a:spcPct val="115000"/>
              </a:lnSpc>
            </a:pPr>
            <a:r>
              <a:rPr lang="ru-RU" sz="3200" b="1" dirty="0">
                <a:solidFill>
                  <a:srgbClr val="0070C0"/>
                </a:solidFill>
                <a:latin typeface="Calibri Light" panose="020F0302020204030204"/>
                <a:ea typeface="Calibri" panose="020F0502020204030204" pitchFamily="34" charset="0"/>
              </a:rPr>
              <a:t>- развитие детей через интеграцию предметов</a:t>
            </a:r>
          </a:p>
          <a:p>
            <a:pPr defTabSz="457200">
              <a:lnSpc>
                <a:spcPct val="115000"/>
              </a:lnSpc>
            </a:pPr>
            <a:r>
              <a:rPr lang="ru-RU" sz="3200" b="1" dirty="0">
                <a:solidFill>
                  <a:srgbClr val="0070C0"/>
                </a:solidFill>
                <a:latin typeface="Calibri Light" panose="020F0302020204030204"/>
                <a:ea typeface="Calibri" panose="020F0502020204030204" pitchFamily="34" charset="0"/>
              </a:rPr>
              <a:t>- рациональное использование ресурса времени </a:t>
            </a:r>
          </a:p>
          <a:p>
            <a:pPr defTabSz="457200">
              <a:lnSpc>
                <a:spcPct val="115000"/>
              </a:lnSpc>
            </a:pPr>
            <a:r>
              <a:rPr lang="ru-RU" sz="3200" b="1" dirty="0">
                <a:solidFill>
                  <a:srgbClr val="0070C0"/>
                </a:solidFill>
                <a:latin typeface="Calibri Light" panose="020F0302020204030204"/>
                <a:ea typeface="Calibri" panose="020F0502020204030204" pitchFamily="34" charset="0"/>
              </a:rPr>
              <a:t>- «живые» форматы проведения уроков</a:t>
            </a:r>
          </a:p>
          <a:p>
            <a:pPr defTabSz="457200">
              <a:lnSpc>
                <a:spcPct val="115000"/>
              </a:lnSpc>
            </a:pPr>
            <a:r>
              <a:rPr lang="ru-RU" sz="3200" b="1" dirty="0">
                <a:solidFill>
                  <a:srgbClr val="0070C0"/>
                </a:solidFill>
                <a:latin typeface="Calibri Light" panose="020F0302020204030204"/>
                <a:ea typeface="Calibri" panose="020F0502020204030204" pitchFamily="34" charset="0"/>
              </a:rPr>
              <a:t>- мастерство педагогических приёмов</a:t>
            </a:r>
          </a:p>
        </p:txBody>
      </p:sp>
      <p:sp>
        <p:nvSpPr>
          <p:cNvPr id="9" name="AutoShape 17"/>
          <p:cNvSpPr>
            <a:spLocks noChangeArrowheads="1"/>
          </p:cNvSpPr>
          <p:nvPr/>
        </p:nvSpPr>
        <p:spPr bwMode="auto">
          <a:xfrm>
            <a:off x="1425732" y="156612"/>
            <a:ext cx="9129712" cy="1017844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ctr" defTabSz="457200">
              <a:buSzPct val="100000"/>
            </a:pPr>
            <a:r>
              <a:rPr lang="ru-RU" altLang="ru-RU" sz="6000" b="1" dirty="0">
                <a:solidFill>
                  <a:srgbClr val="2C3F50"/>
                </a:solidFill>
                <a:latin typeface="Calibri Light" pitchFamily="34" charset="0"/>
                <a:ea typeface="MS PGothic" pitchFamily="34" charset="-128"/>
              </a:rPr>
              <a:t>«Точки» изменений</a:t>
            </a: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8537575" y="6491293"/>
            <a:ext cx="21336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r" defTabSz="457200">
              <a:buSzPct val="100000"/>
            </a:pPr>
            <a:fld id="{FBBB9ABF-DC6F-447D-8251-68355171CF73}" type="slidenum">
              <a:rPr lang="ru-RU" altLang="ru-RU" sz="900">
                <a:solidFill>
                  <a:srgbClr val="898989"/>
                </a:solidFill>
              </a:rPr>
              <a:pPr algn="r" defTabSz="457200">
                <a:buSzPct val="100000"/>
              </a:pPr>
              <a:t>4</a:t>
            </a:fld>
            <a:endParaRPr lang="ru-RU" altLang="ru-RU" sz="9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4716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000" y="152404"/>
            <a:ext cx="10972800" cy="563563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Трансформация урока</a:t>
            </a:r>
            <a:endParaRPr lang="ru-RU" dirty="0"/>
          </a:p>
        </p:txBody>
      </p:sp>
      <p:graphicFrame>
        <p:nvGraphicFramePr>
          <p:cNvPr id="10" name="Содержимое 9"/>
          <p:cNvGraphicFramePr>
            <a:graphicFrameLocks noGrp="1"/>
          </p:cNvGraphicFramePr>
          <p:nvPr>
            <p:ph idx="1"/>
          </p:nvPr>
        </p:nvGraphicFramePr>
        <p:xfrm>
          <a:off x="609600" y="914402"/>
          <a:ext cx="10972800" cy="5211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8513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4953000"/>
            <a:ext cx="109728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Трансформация урока</a:t>
            </a:r>
            <a:endParaRPr lang="ru-RU" b="1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147" name="Содержимое 2"/>
          <p:cNvSpPr>
            <a:spLocks noGrp="1"/>
          </p:cNvSpPr>
          <p:nvPr>
            <p:ph idx="1"/>
          </p:nvPr>
        </p:nvSpPr>
        <p:spPr>
          <a:xfrm>
            <a:off x="508000" y="457203"/>
            <a:ext cx="11379200" cy="4525963"/>
          </a:xfrm>
        </p:spPr>
        <p:txBody>
          <a:bodyPr/>
          <a:lstStyle/>
          <a:p>
            <a:pPr algn="ctr" eaLnBrk="1" hangingPunct="1"/>
            <a:r>
              <a:rPr lang="ru-RU" altLang="ru-RU" smtClean="0"/>
              <a:t>Развитие у детей умения</a:t>
            </a:r>
          </a:p>
          <a:p>
            <a:pPr algn="ctr" eaLnBrk="1" hangingPunct="1">
              <a:buFont typeface="Arial" charset="0"/>
              <a:buNone/>
            </a:pPr>
            <a:r>
              <a:rPr lang="ru-RU" altLang="ru-RU" smtClean="0"/>
              <a:t> </a:t>
            </a:r>
            <a:r>
              <a:rPr lang="ru-RU" altLang="ru-RU" b="1" smtClean="0"/>
              <a:t>быть успешным «здесь и сейчас»</a:t>
            </a:r>
          </a:p>
          <a:p>
            <a:pPr algn="ctr" eaLnBrk="1" hangingPunct="1"/>
            <a:r>
              <a:rPr lang="ru-RU" altLang="ru-RU" smtClean="0"/>
              <a:t>Формирование педагогами мотивации детей к получению </a:t>
            </a:r>
            <a:r>
              <a:rPr lang="ru-RU" altLang="ru-RU" b="1" smtClean="0"/>
              <a:t>образования «для жизни»</a:t>
            </a:r>
          </a:p>
          <a:p>
            <a:pPr algn="ctr" eaLnBrk="1" hangingPunct="1"/>
            <a:r>
              <a:rPr lang="ru-RU" altLang="ru-RU" smtClean="0"/>
              <a:t>Понимание практической </a:t>
            </a:r>
            <a:r>
              <a:rPr lang="ru-RU" altLang="ru-RU" b="1" smtClean="0"/>
              <a:t>«нужности» и единства</a:t>
            </a:r>
            <a:r>
              <a:rPr lang="ru-RU" altLang="ru-RU" smtClean="0"/>
              <a:t> знаний</a:t>
            </a:r>
          </a:p>
          <a:p>
            <a:pPr algn="ctr" eaLnBrk="1" hangingPunct="1"/>
            <a:r>
              <a:rPr lang="ru-RU" altLang="ru-RU" smtClean="0"/>
              <a:t>Необходимость общего развития детей</a:t>
            </a:r>
          </a:p>
        </p:txBody>
      </p:sp>
      <p:sp>
        <p:nvSpPr>
          <p:cNvPr id="4" name="Овал 3"/>
          <p:cNvSpPr/>
          <p:nvPr/>
        </p:nvSpPr>
        <p:spPr>
          <a:xfrm>
            <a:off x="508000" y="5105400"/>
            <a:ext cx="10972800" cy="1219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Стрелка вниз 4"/>
          <p:cNvSpPr/>
          <p:nvPr/>
        </p:nvSpPr>
        <p:spPr>
          <a:xfrm>
            <a:off x="5994400" y="4419600"/>
            <a:ext cx="645584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4670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nna\Downloads\слайд 11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0437" b="58633"/>
          <a:stretch/>
        </p:blipFill>
        <p:spPr bwMode="auto">
          <a:xfrm rot="16200000">
            <a:off x="1324585" y="2095952"/>
            <a:ext cx="3463771" cy="6112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2545" y="641085"/>
            <a:ext cx="10363200" cy="694266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latin typeface="+mn-lt"/>
              </a:rPr>
              <a:t>Итоговые методические продукты</a:t>
            </a:r>
            <a:endParaRPr lang="ru-RU" sz="4800" b="1" dirty="0"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31335" y="1618684"/>
            <a:ext cx="10792496" cy="4140200"/>
          </a:xfrm>
        </p:spPr>
        <p:txBody>
          <a:bodyPr>
            <a:normAutofit lnSpcReduction="10000"/>
          </a:bodyPr>
          <a:lstStyle/>
          <a:p>
            <a:pPr marL="457200" indent="-457200" algn="l">
              <a:buAutoNum type="arabicPeriod"/>
            </a:pPr>
            <a:r>
              <a:rPr lang="ru-RU" sz="4000" dirty="0" smtClean="0"/>
              <a:t>Карта анализа «трансформированного урока»</a:t>
            </a:r>
          </a:p>
          <a:p>
            <a:pPr marL="457200" indent="-457200" algn="l">
              <a:buAutoNum type="arabicPeriod"/>
            </a:pPr>
            <a:r>
              <a:rPr lang="ru-RU" sz="4000" dirty="0" smtClean="0"/>
              <a:t>Модель расписания</a:t>
            </a:r>
            <a:r>
              <a:rPr lang="ru-RU" sz="4000" dirty="0"/>
              <a:t>, позволяющего встраивать междисциплинарные формы организации учебной деятельности в учебный процесс</a:t>
            </a:r>
            <a:endParaRPr lang="ru-RU" sz="4000" dirty="0" smtClean="0"/>
          </a:p>
          <a:p>
            <a:pPr marL="457200" indent="-457200" algn="l">
              <a:buAutoNum type="arabicPeriod"/>
            </a:pPr>
            <a:r>
              <a:rPr lang="ru-RU" sz="4000" dirty="0" smtClean="0"/>
              <a:t>План-сетка изменений по «трансформации урока»</a:t>
            </a:r>
          </a:p>
          <a:p>
            <a:pPr algn="l"/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71460859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5307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4"/>
            <a:ext cx="10515600" cy="68643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</a:rPr>
              <a:t>Культурные практики</a:t>
            </a:r>
            <a:endParaRPr lang="ru-RU" sz="28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160" y="850269"/>
            <a:ext cx="10850880" cy="2517775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разнообразные, основанные на текущих и перспективных интересах ребёнка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rgbClr val="9A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виды самостоятельной деятельности, поведения</a:t>
            </a:r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складывающиеся с первых  дней его  жизни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000" dirty="0" smtClean="0">
                <a:solidFill>
                  <a:srgbClr val="9A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пространства организации собственного действия и опыта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обычные для ребёнка (привычные) способы и формы самоопределения и самореализации, тесно связанные с экзистенциальным  содержанием его  бытия и со-бытия с другими людьми (Н.В. Крылова)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это стихийное, автономное  приобретение </a:t>
            </a:r>
            <a:r>
              <a:rPr lang="ru-RU" sz="2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различного опыта общения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 взаимодействия с людьми (работа в различных командах и общественных структурах) – взрослыми, сверстниками и младшими детьми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807720" y="3437889"/>
            <a:ext cx="4998720" cy="28073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</a:t>
            </a:r>
            <a:r>
              <a:rPr lang="ru-RU" sz="1800" b="1" dirty="0" smtClean="0">
                <a:solidFill>
                  <a:srgbClr val="9A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ВИДЫ КУЛЬТУРНЫХ ПРАКТИК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Исследовательские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Коммуникативные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Организационные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Игровые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Художественные способы и формы действий</a:t>
            </a: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6522720" y="3462018"/>
            <a:ext cx="4998720" cy="28073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Практика для ребёнка становится  культурной (а не социальной или иной), когда  она  </a:t>
            </a:r>
            <a:r>
              <a:rPr lang="ru-RU" sz="1800" b="1" i="1" dirty="0" smtClean="0">
                <a:solidFill>
                  <a:srgbClr val="9A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открывает возможности для его личной инициативы, осмысления его  повседневного опыта и создания собственных артефактов, образцов и  творческих продуктов деятельности </a:t>
            </a: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основе  осваиваемых культурных норм</a:t>
            </a:r>
            <a:endParaRPr lang="ru-RU" sz="1800" b="1" i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9386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</TotalTime>
  <Words>447</Words>
  <Application>Microsoft Office PowerPoint</Application>
  <PresentationFormat>Произвольный</PresentationFormat>
  <Paragraphs>80</Paragraphs>
  <Slides>13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5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Исполнительная</vt:lpstr>
      <vt:lpstr>1_Тема Office</vt:lpstr>
      <vt:lpstr>Office Theme</vt:lpstr>
      <vt:lpstr>1_Office Theme</vt:lpstr>
      <vt:lpstr>2_Тема Office</vt:lpstr>
      <vt:lpstr>Педагогический совет Управление изменениями в образовательной организации  </vt:lpstr>
      <vt:lpstr>Презентация PowerPoint</vt:lpstr>
      <vt:lpstr>Презентация PowerPoint</vt:lpstr>
      <vt:lpstr>Презентация PowerPoint</vt:lpstr>
      <vt:lpstr>Трансформация урока</vt:lpstr>
      <vt:lpstr>Трансформация урока</vt:lpstr>
      <vt:lpstr>Итоговые методические продукты</vt:lpstr>
      <vt:lpstr>Презентация PowerPoint</vt:lpstr>
      <vt:lpstr>Культурные практики</vt:lpstr>
      <vt:lpstr>Проектирование  среды развития:</vt:lpstr>
      <vt:lpstr>Какие слагаемые              * «Видение» точек изменений:      изменений                      -  трансформация урока;  уже проработаны?             - проектирование среды развития.                                                  * «Навыки»:                                                     - обучены приёмам;                                                     - вооружены инструментами;                                                    - определён алгоритм реализации.   </vt:lpstr>
      <vt:lpstr>Перезагрузка делового оборота:</vt:lpstr>
      <vt:lpstr>Перезагрузка функционала 1.Организационная структура управления школой: рефлексия изменений (структура управления школой: кто и за что отвечает?) 2. Организационная структура управления школой: соотнесение с изменениями в нормативно-правовом поле и регламентами ВШК 3. Должностная инструкция: традиция и современность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Директор ИГМЦ</dc:creator>
  <cp:lastModifiedBy>admin</cp:lastModifiedBy>
  <cp:revision>17</cp:revision>
  <dcterms:created xsi:type="dcterms:W3CDTF">2017-08-25T11:25:07Z</dcterms:created>
  <dcterms:modified xsi:type="dcterms:W3CDTF">2017-10-18T17:32:54Z</dcterms:modified>
</cp:coreProperties>
</file>