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50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03832016"/>
        <c:axId val="-2103831472"/>
        <c:axId val="0"/>
      </c:bar3DChart>
      <c:catAx>
        <c:axId val="-210383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3831472"/>
        <c:crosses val="autoZero"/>
        <c:auto val="1"/>
        <c:lblAlgn val="ctr"/>
        <c:lblOffset val="100"/>
        <c:noMultiLvlLbl val="0"/>
      </c:catAx>
      <c:valAx>
        <c:axId val="-210383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3832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  <c:pt idx="4">
                  <c:v>5 уровень</c:v>
                </c:pt>
                <c:pt idx="5">
                  <c:v>6 уровень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50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  <c:pt idx="4">
                  <c:v>5 уровень</c:v>
                </c:pt>
                <c:pt idx="5">
                  <c:v>6 уровень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45</c:v>
                </c:pt>
                <c:pt idx="4">
                  <c:v>25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03845072"/>
        <c:axId val="-2103843984"/>
        <c:axId val="0"/>
      </c:bar3DChart>
      <c:catAx>
        <c:axId val="-210384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3843984"/>
        <c:crosses val="autoZero"/>
        <c:auto val="1"/>
        <c:lblAlgn val="ctr"/>
        <c:lblOffset val="100"/>
        <c:noMultiLvlLbl val="0"/>
      </c:catAx>
      <c:valAx>
        <c:axId val="-210384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3845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50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03840176"/>
        <c:axId val="-2103839632"/>
        <c:axId val="0"/>
      </c:bar3DChart>
      <c:catAx>
        <c:axId val="-2103840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3839632"/>
        <c:crosses val="autoZero"/>
        <c:auto val="1"/>
        <c:lblAlgn val="ctr"/>
        <c:lblOffset val="100"/>
        <c:noMultiLvlLbl val="0"/>
      </c:catAx>
      <c:valAx>
        <c:axId val="-210383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3840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1%8B%D1%88%D0%BB%D0%B5%D0%BD%D0%B8%D0%B5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ru.wikipedia.org/wiki/%D0%A1%D1%85%D0%B5%D0%BC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1%80%D0%B5%D0%B2%D0%BE%D0%B2%D0%B8%D0%B4%D0%BD%D0%B0%D1%8F_%D1%81%D1%82%D1%80%D1%83%D0%BA%D1%82%D1%83%D1%80%D0%B0" TargetMode="External"/><Relationship Id="rId2" Type="http://schemas.openxmlformats.org/officeDocument/2006/relationships/hyperlink" Target="https://ru.wikipedia.org/wiki/%D0%94%D0%B8%D0%B0%D0%B3%D1%80%D0%B0%D0%BC%D0%BC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/edu.ru/catalog.aspx?CatalogId=2588" TargetMode="External"/><Relationship Id="rId2" Type="http://schemas.openxmlformats.org/officeDocument/2006/relationships/hyperlink" Target="http://quator.ru/all-materials/item/7172-repkina-gv-zaika-ev-otsenka-urovnya-sformirovannosti-uchebnoy-deyatelnost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kolesnik.ru/2005/mindmappi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5842" y="678086"/>
            <a:ext cx="3864429" cy="116673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Бахматова Евгения Леонидовна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5843" y="1844824"/>
            <a:ext cx="5683357" cy="17578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5600" dirty="0">
                <a:latin typeface="Arial"/>
                <a:ea typeface="Times New Roman"/>
                <a:cs typeface="Times New Roman"/>
              </a:rPr>
              <a:t>учитель иностранных </a:t>
            </a:r>
            <a:r>
              <a:rPr lang="ru-RU" sz="5600" dirty="0" smtClean="0">
                <a:latin typeface="Arial"/>
                <a:ea typeface="Times New Roman"/>
                <a:cs typeface="Times New Roman"/>
              </a:rPr>
              <a:t>языков</a:t>
            </a:r>
          </a:p>
          <a:p>
            <a:pPr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5600" b="1" dirty="0">
                <a:solidFill>
                  <a:schemeClr val="accent5"/>
                </a:solidFill>
                <a:latin typeface="Arial"/>
                <a:ea typeface="Times New Roman"/>
                <a:cs typeface="Times New Roman"/>
              </a:rPr>
              <a:t>Место работы:  </a:t>
            </a:r>
            <a:r>
              <a:rPr lang="ru-RU" sz="5600" dirty="0">
                <a:latin typeface="Arial"/>
                <a:ea typeface="Times New Roman"/>
                <a:cs typeface="Times New Roman"/>
              </a:rPr>
              <a:t>Муниципальное автономное общеобразовательное учреждение «Средняя общеобразовательная школа №5 г. Ишима»</a:t>
            </a:r>
            <a:endParaRPr lang="ru-RU" sz="4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5"/>
                </a:solidFill>
                <a:latin typeface="Arial"/>
                <a:ea typeface="Times New Roman"/>
                <a:cs typeface="Times New Roman"/>
              </a:rPr>
              <a:t>Педагогический стаж</a:t>
            </a:r>
            <a:r>
              <a:rPr lang="ru-RU" sz="5600" dirty="0">
                <a:latin typeface="Arial"/>
                <a:ea typeface="Times New Roman"/>
                <a:cs typeface="Times New Roman"/>
              </a:rPr>
              <a:t>: 2 года</a:t>
            </a:r>
            <a:endParaRPr lang="ru-RU" sz="4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5"/>
                </a:solidFill>
                <a:latin typeface="Arial"/>
                <a:ea typeface="Times New Roman"/>
                <a:cs typeface="Times New Roman"/>
              </a:rPr>
              <a:t>Образование</a:t>
            </a:r>
            <a:r>
              <a:rPr lang="ru-RU" sz="5600" dirty="0">
                <a:solidFill>
                  <a:schemeClr val="accent5"/>
                </a:solidFill>
                <a:latin typeface="Arial"/>
                <a:ea typeface="Times New Roman"/>
                <a:cs typeface="Times New Roman"/>
              </a:rPr>
              <a:t>: </a:t>
            </a:r>
            <a:r>
              <a:rPr lang="ru-RU" sz="5600" dirty="0">
                <a:latin typeface="Arial"/>
                <a:ea typeface="Times New Roman"/>
                <a:cs typeface="Times New Roman"/>
              </a:rPr>
              <a:t>Ишимский городской педагогический институт им. П.П. Ершова, историко-филологический факультет, кафедра иностранных языков, 2012г.</a:t>
            </a:r>
            <a:endParaRPr lang="ru-RU" sz="4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5"/>
                </a:solidFill>
                <a:latin typeface="Arial"/>
                <a:ea typeface="Times New Roman"/>
                <a:cs typeface="Times New Roman"/>
              </a:rPr>
              <a:t>Почетные звания и награды:  </a:t>
            </a:r>
            <a:r>
              <a:rPr lang="ru-RU" sz="5600" dirty="0">
                <a:latin typeface="Arial"/>
                <a:ea typeface="Times New Roman"/>
                <a:cs typeface="Times New Roman"/>
              </a:rPr>
              <a:t>победитель (1 место) городского конкурса-фестиваля открытых уроков и внеклассных мероприятий с использованием проектной технологии в номинации «Педагогический дебют», 2013 </a:t>
            </a:r>
            <a:r>
              <a:rPr lang="ru-RU" sz="5600" dirty="0" smtClean="0">
                <a:latin typeface="Arial"/>
                <a:ea typeface="Times New Roman"/>
                <a:cs typeface="Times New Roman"/>
              </a:rPr>
              <a:t>года.</a:t>
            </a:r>
            <a:endParaRPr lang="ru-RU" sz="4800" dirty="0" smtClean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C:\Users\admin\Desktop\фотоъ\DSCN80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211223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5450456"/>
            <a:ext cx="2123728" cy="135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G:\УЧИТЕЛЬ_ГОДА\ДИСК\Учитель года города Ишим 2015 Бахматова Е.Л\ПОДБОРКА ФОТОГРАФИЙ\izobrazhenie_0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357" y="5399084"/>
            <a:ext cx="2592288" cy="145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9731" y="5033959"/>
            <a:ext cx="62436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28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602048" cy="5339680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Таким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при изучении английского языка обучающиеся приобретают и совершенствуют навыки работы с информацией. Основной вид информации, представленный в УМК по английскому языку это наглядный, переданный по средствам текстов.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Работа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с текстом на уроках иностранного языка, будь то перевод, пересказ, устное монологическое высказывание или письменное сообщение, должна давать возможность обучающимся реализовывать свои личные коммуникативные намерения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</a:rPr>
              <a:t>.     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Правильное, полное восприятие чужого текста предполагает конструирование собственного текста, подобного данному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Учебная деятельность школьников при работе с текстами, прежде всего, направлена на анализ и присвоение информации.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Практика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подтверждает, что различные символы, картинки, занимательные истории, благотворно влияют на отношение обучающихся к английскому языку как к учебному предмету, способствуют развитию наблюдательности. Важно предоставить учащимся возможность мыслить, решать какие-либо проблемы, которые порождают мысль, рассуждать над возможными путями решения этих проблем, с тем, чтобы дети обращали внимание на содержание своего высказывания, чтобы в центре внимания была мысль, а язык выступал в своей прямой функции – оформления и формулирования этих мыслей.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561662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2 «Теоретические основы»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1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98136"/>
            <a:ext cx="7498080" cy="5555704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 smtClean="0">
                <a:latin typeface="Arial"/>
                <a:ea typeface="Times New Roman"/>
              </a:rPr>
              <a:t>     Текст </a:t>
            </a:r>
            <a:r>
              <a:rPr lang="ru-RU" sz="3500" dirty="0">
                <a:latin typeface="Arial"/>
                <a:ea typeface="Times New Roman"/>
              </a:rPr>
              <a:t>на иностранном языке является одним из важнейших средств создания на занятиях речевой среды, направленной на развитие самоопределения, рефлексии обучающегося.</a:t>
            </a:r>
            <a:endParaRPr lang="ru-RU" sz="3500" dirty="0">
              <a:latin typeface="Times New Roman"/>
              <a:ea typeface="Times New Roman"/>
            </a:endParaRPr>
          </a:p>
          <a:p>
            <a:pPr lvl="0" indent="0" algn="just">
              <a:lnSpc>
                <a:spcPct val="150000"/>
              </a:lnSpc>
              <a:buClr>
                <a:srgbClr val="FDA023"/>
              </a:buClr>
              <a:buNone/>
            </a:pPr>
            <a:r>
              <a:rPr lang="ru-RU" sz="35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Из </a:t>
            </a:r>
            <a:r>
              <a:rPr lang="ru-RU" sz="35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вышесказанного следует, что значительное место в процессе обучения занимает работа с текстами. Мы считаем, что одним из формируемых на ступени основного общего образования метапредметных результатов является умение  представлять информацию в наглядно-символической форме (в виде таблиц, графических схем и диаграмм, карт понятий — концептуальных диаграмм, опорных конспектов); а также заполнять и дополнять таблицы, схемы, диаграммы, тексты. [10</a:t>
            </a:r>
            <a:r>
              <a:rPr lang="ru-RU" sz="35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]</a:t>
            </a:r>
            <a:r>
              <a:rPr lang="ru-RU" sz="35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sz="3500" b="1" dirty="0" smtClean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 indent="0" algn="just">
              <a:lnSpc>
                <a:spcPct val="150000"/>
              </a:lnSpc>
              <a:buClr>
                <a:srgbClr val="FDA023"/>
              </a:buClr>
              <a:buNone/>
            </a:pPr>
            <a:r>
              <a:rPr lang="ru-RU" sz="3500" b="1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      Диаграмма </a:t>
            </a:r>
            <a:r>
              <a:rPr lang="ru-RU" sz="35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связей</a:t>
            </a:r>
            <a:r>
              <a:rPr lang="ru-RU" sz="35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, известная также как </a:t>
            </a:r>
            <a:r>
              <a:rPr lang="ru-RU" sz="35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интеллект-карта</a:t>
            </a:r>
            <a:r>
              <a:rPr lang="ru-RU" sz="35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, </a:t>
            </a:r>
            <a:r>
              <a:rPr lang="ru-RU" sz="35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карта мыслей</a:t>
            </a:r>
            <a:r>
              <a:rPr lang="ru-RU" sz="35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(</a:t>
            </a:r>
            <a:r>
              <a:rPr lang="ru-RU" sz="3500" dirty="0">
                <a:latin typeface="Arial"/>
                <a:ea typeface="Times New Roman"/>
                <a:cs typeface="Times New Roman"/>
                <a:hlinkClick r:id="rId2" tooltip="Английский язык"/>
              </a:rPr>
              <a:t>англ.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 </a:t>
            </a:r>
            <a:r>
              <a:rPr lang="ru-RU" sz="3500" i="1" dirty="0" err="1">
                <a:latin typeface="Arial"/>
                <a:ea typeface="Times New Roman"/>
                <a:cs typeface="Times New Roman"/>
              </a:rPr>
              <a:t>Mind</a:t>
            </a:r>
            <a:r>
              <a:rPr lang="ru-RU" sz="3500" i="1" dirty="0">
                <a:latin typeface="Arial"/>
                <a:ea typeface="Times New Roman"/>
                <a:cs typeface="Times New Roman"/>
              </a:rPr>
              <a:t> </a:t>
            </a:r>
            <a:r>
              <a:rPr lang="ru-RU" sz="3500" i="1" dirty="0" err="1">
                <a:latin typeface="Arial"/>
                <a:ea typeface="Times New Roman"/>
                <a:cs typeface="Times New Roman"/>
              </a:rPr>
              <a:t>map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) или </a:t>
            </a:r>
            <a:r>
              <a:rPr lang="ru-RU" sz="3500" b="1" dirty="0">
                <a:latin typeface="Arial"/>
                <a:ea typeface="Times New Roman"/>
                <a:cs typeface="Times New Roman"/>
              </a:rPr>
              <a:t>ассоциативная карта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, — способ изображения процесса общего системного </a:t>
            </a:r>
            <a:r>
              <a:rPr lang="ru-RU" sz="3500" dirty="0">
                <a:latin typeface="Arial"/>
                <a:ea typeface="Times New Roman"/>
                <a:cs typeface="Times New Roman"/>
                <a:hlinkClick r:id="rId3" tooltip="Мышление"/>
              </a:rPr>
              <a:t>мышления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 с помощью </a:t>
            </a:r>
            <a:r>
              <a:rPr lang="ru-RU" sz="3500" dirty="0">
                <a:latin typeface="Arial"/>
                <a:ea typeface="Times New Roman"/>
                <a:cs typeface="Times New Roman"/>
                <a:hlinkClick r:id="rId4" tooltip="Схема"/>
              </a:rPr>
              <a:t>схем</a:t>
            </a:r>
            <a:r>
              <a:rPr lang="ru-RU" sz="3500" dirty="0">
                <a:latin typeface="Arial"/>
                <a:ea typeface="Calibri"/>
                <a:cs typeface="Times New Roman"/>
              </a:rPr>
              <a:t>. </a:t>
            </a:r>
            <a:r>
              <a:rPr lang="ru-RU" sz="3500" dirty="0">
                <a:latin typeface="Arial"/>
                <a:ea typeface="Times New Roman"/>
                <a:cs typeface="Times New Roman"/>
              </a:rPr>
              <a:t>Также может</a:t>
            </a:r>
            <a:r>
              <a:rPr lang="ru-RU" sz="35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 рассматриваться как удобная техника альтернативной записи (см. Приложение №1</a:t>
            </a:r>
            <a:r>
              <a:rPr lang="ru-RU" sz="3500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).</a:t>
            </a:r>
            <a:r>
              <a:rPr lang="ru-RU" sz="3500" dirty="0">
                <a:latin typeface="Arial" panose="020B0604020202020204" pitchFamily="34" charset="0"/>
                <a:ea typeface="Times New Roman" panose="02020603050405020304" pitchFamily="18" charset="0"/>
              </a:rPr>
              <a:t> Идея Тони Бьюзена, автора метода использования интеллектуальных карт,  как раз и заключается в создании такой «несущей конструкции», призванной помочь восстановить живые мысли, находящиеся за скучным текстом, или создать их, если использовать майндмэппинг в качестве инструмента для создания новых идей. </a:t>
            </a:r>
            <a:endParaRPr lang="ru-RU" sz="35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561662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2 «Теоретические основы»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30508"/>
            <a:ext cx="7498080" cy="576064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200" dirty="0" smtClean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2" tooltip="Диаграмма"/>
              </a:rPr>
              <a:t>Диаграмма</a:t>
            </a:r>
            <a:r>
              <a:rPr lang="ru-RU" sz="1200" dirty="0">
                <a:latin typeface="Arial"/>
                <a:ea typeface="Times New Roman"/>
              </a:rPr>
              <a:t> связей реализуется в виде </a:t>
            </a:r>
            <a:r>
              <a:rPr lang="ru-RU" sz="1200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3" tooltip="Древовидная структура"/>
              </a:rPr>
              <a:t>древовидной схемы</a:t>
            </a:r>
            <a:r>
              <a:rPr lang="ru-RU" sz="1200" dirty="0">
                <a:latin typeface="Arial"/>
                <a:ea typeface="Times New Roman"/>
              </a:rPr>
              <a:t>, на которой изображены слова, идеи, задачи или другие понятия, связанные ветвями, отходящими от центрального понятия или идеи. Ментальные карты — это удобная и эффективная техника визуализации мышления и альтернативной записи. Ее можно применять для создания новых идей, фиксации идей, анализа и упорядочивания информации, принятия решений и много чего еще. Это современный, и очень естественный способ организации мышления, имеющий несколько неоспоримых преимуществ перед обычными способами </a:t>
            </a:r>
            <a:r>
              <a:rPr lang="ru-RU" sz="1200" dirty="0" smtClean="0">
                <a:latin typeface="Arial"/>
                <a:ea typeface="Times New Roman"/>
              </a:rPr>
              <a:t>записи.</a:t>
            </a:r>
          </a:p>
          <a:p>
            <a:pPr marL="82296" indent="0" algn="just">
              <a:buNone/>
            </a:pPr>
            <a:r>
              <a:rPr lang="ru-RU" sz="1200" dirty="0" smtClean="0">
                <a:latin typeface="Arial"/>
                <a:ea typeface="Times New Roman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Заполнение таблиц требует умения находить в тексте конкретные сведения и факты; сравнивать между собой объекты, описанные в тексте. Составляя таблицу, учащиеся приобретают и развивают умение упорядочивать информацию по 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Times New Roman"/>
              </a:rPr>
              <a:t>заданному 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основанию. </a:t>
            </a:r>
          </a:p>
          <a:p>
            <a:pPr marL="82296" indent="0" algn="just">
              <a:buNone/>
            </a:pPr>
            <a:r>
              <a:rPr lang="ru-RU" sz="1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Таблица 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может служить основой опросного листа для проведения социологического мини-опроса (</a:t>
            </a:r>
            <a:r>
              <a:rPr lang="ru-RU" sz="1200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survey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), которые мы проводим практически по всем изучаемым темам. С помощью таблицы решаются логические задачи, мы используем их во внеклассной работе по 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предмету.</a:t>
            </a:r>
          </a:p>
          <a:p>
            <a:pPr marL="82296" indent="0" algn="just">
              <a:buNone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вышесказанного следует, что значительное место в процессе обучения занимает работа с текстами. Мы считаем, что одним из формируемых на ступени основного общего образования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результатов является умение  представлять информацию в наглядно-символической форме (в виде таблиц, графических схем и диаграмм, карт понятий — концептуальных диаграмм, опорных конспектов); а также заполнять и дополнять таблицы, схемы, диаграммы, тексты. [10]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buNone/>
            </a:pPr>
            <a:endParaRPr lang="ru-RU" sz="16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71600" y="0"/>
            <a:ext cx="561662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2 «Теоретические основы»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2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20688"/>
            <a:ext cx="7498080" cy="5592688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Применение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наглядно-символической формы представления информации. В современной методике обучения иностранным языкам существуют различные способы работы с текстом, которые учитывают их возрастные особенности и делают уроки иностранного языка более «живыми» и интересными. Остановлюсь на некоторых приемах работы с текстом, которые позволят учителю в доступной и понятной школьникам форме планировать фрагменты уроков по введению и первичному закреплению материала. Более подробно остановимся на применении таблиц и ментальных карт.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Более 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эффективным и наглядным, по нашему мнению, является способ применения ментальных карт на уроках английского языка. Приведем пример использования данного вида работы с текстовой информацией. По учебному планированию во второй четверти в 9 классе обучающие разбирают тему «Здоровый образ жизни» (</a:t>
            </a:r>
            <a:r>
              <a:rPr lang="en-US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 health is above wealth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\\ </a:t>
            </a:r>
            <a:r>
              <a:rPr lang="en-US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Happy English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авторы Кауфман К.И., Кауфман М.Ю.). Несколько уроков в данном курсе посвящены работе с текстом «</a:t>
            </a:r>
            <a:r>
              <a:rPr lang="en-US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Jane is in hospital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После выполнения заданий и упражнений на предтекстовом и текстовом этапах, на основе примера ментальной карты Тони Бьюзена по теме «</a:t>
            </a:r>
            <a:r>
              <a:rPr lang="en-US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ru-RU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обучающиеся разработали свои собственные интеллект-карты, которые способствовали систематизации и анализу полученной текстовой информации, и в дальнейшем послужили основой для составления монологического высказывания (см. Приложение №4).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21735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3 «Применение  концепции на практике»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80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76064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sz="19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Наглядно- </a:t>
            </a:r>
            <a:r>
              <a:rPr lang="ru-RU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образное мышление интенсивно развивается не только на младшей ступени обучения, но и на средней, поэтому большинство школьников достаточно прочно запоминают образы, схемы, ассоциограммы. Такого рода средства наглядности помогают ученикам быстро вспомнить заученные фразы и небольшие предложения-образцы, грамотно использовать их в речи для решения различных коммуникативных задач.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sz="19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Заменяющие </a:t>
            </a:r>
            <a:r>
              <a:rPr lang="ru-RU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 символы и пиктограммы широко используются в обучении лексике, когда младшие школьники еще только учатся читать. Символическое изображение слов и даже словосочетаний способствует быстрому и прочному запоминанию изучаемого материала. Символ выступает средством концентрации воспринимаемого материала [5;16]. 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Приведем пример использования данного вида работы с текстовой информацией на уроке английского языка (см. Приложение №5). 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60000"/>
              </a:lnSpc>
              <a:buNone/>
            </a:pPr>
            <a:r>
              <a:rPr lang="ru-RU" sz="19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Эффективность 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использования символов, заменяющих слова, убедительно доказана методистами и лингвистами. Такой подход к обучению английскому языку, основанный на наглядно-символическом приеме, не только стимулирует интерес к учебному процессу, но и помогает обработать, проанализировать и обобщить сложный языковой и текстовый </a:t>
            </a:r>
            <a:r>
              <a:rPr lang="ru-RU" sz="19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материал</a:t>
            </a:r>
            <a:r>
              <a:rPr lang="ru-RU" sz="19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 </a:t>
            </a:r>
            <a:endParaRPr lang="ru-RU" sz="19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4354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3 «Применение  концепции на практике»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1683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 fontScale="40000" lnSpcReduction="20000"/>
          </a:bodyPr>
          <a:lstStyle/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выявления уровня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УУД и уровня обученности иностранному языку была составлена программа диагностики, которая включает следующие методики: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1</a:t>
            </a:r>
            <a:r>
              <a:rPr lang="ru-RU" dirty="0">
                <a:latin typeface="Arial"/>
                <a:ea typeface="Times New Roman"/>
                <a:cs typeface="Times New Roman"/>
              </a:rPr>
              <a:t>.       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Диагностика  </a:t>
            </a:r>
            <a:r>
              <a:rPr lang="ru-RU" dirty="0">
                <a:latin typeface="Arial"/>
                <a:ea typeface="Times New Roman"/>
                <a:cs typeface="Times New Roman"/>
              </a:rPr>
              <a:t>определения уровня обученности (по П.И. Третьякову)</a:t>
            </a:r>
            <a:r>
              <a:rPr lang="en-US" dirty="0">
                <a:latin typeface="Arial"/>
                <a:ea typeface="Times New Roman"/>
                <a:cs typeface="Times New Roman"/>
              </a:rPr>
              <a:t> </a:t>
            </a:r>
            <a:r>
              <a:rPr lang="ru-RU" dirty="0">
                <a:latin typeface="Arial"/>
                <a:ea typeface="Times New Roman"/>
                <a:cs typeface="Times New Roman"/>
              </a:rPr>
              <a:t> [4];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  <a:cs typeface="Times New Roman"/>
              </a:rPr>
              <a:t>2.        Диагностика  и  оценка  уровней  сформированности  компонентов  учебной  деятельности  (Г.В.  </a:t>
            </a:r>
            <a:r>
              <a:rPr lang="ru-RU" dirty="0" err="1">
                <a:latin typeface="Arial"/>
                <a:ea typeface="Times New Roman"/>
                <a:cs typeface="Times New Roman"/>
              </a:rPr>
              <a:t>Репкина</a:t>
            </a:r>
            <a:r>
              <a:rPr lang="ru-RU" dirty="0">
                <a:latin typeface="Arial"/>
                <a:ea typeface="Times New Roman"/>
                <a:cs typeface="Times New Roman"/>
              </a:rPr>
              <a:t>,  Е.В.</a:t>
            </a:r>
            <a:r>
              <a:rPr lang="en-US" dirty="0">
                <a:latin typeface="Arial"/>
                <a:ea typeface="Times New Roman"/>
                <a:cs typeface="Times New Roman"/>
              </a:rPr>
              <a:t>  </a:t>
            </a:r>
            <a:r>
              <a:rPr lang="ru-RU" dirty="0">
                <a:latin typeface="Arial"/>
                <a:ea typeface="Times New Roman"/>
                <a:cs typeface="Times New Roman"/>
              </a:rPr>
              <a:t>Заика)</a:t>
            </a:r>
            <a:r>
              <a:rPr lang="en-US" dirty="0">
                <a:latin typeface="Arial"/>
                <a:ea typeface="Times New Roman"/>
                <a:cs typeface="Times New Roman"/>
              </a:rPr>
              <a:t>  </a:t>
            </a:r>
            <a:r>
              <a:rPr lang="ru-RU" dirty="0">
                <a:latin typeface="Arial"/>
                <a:ea typeface="Times New Roman"/>
                <a:cs typeface="Times New Roman"/>
              </a:rPr>
              <a:t>[3].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>
                <a:latin typeface="Arial"/>
                <a:ea typeface="Times New Roman"/>
                <a:cs typeface="Times New Roman"/>
              </a:rPr>
              <a:t>База исследования: </a:t>
            </a:r>
            <a:r>
              <a:rPr lang="ru-RU" dirty="0">
                <a:latin typeface="Arial"/>
                <a:ea typeface="Times New Roman"/>
                <a:cs typeface="Times New Roman"/>
              </a:rPr>
              <a:t>экспериментальный класс 8 «Б» 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(14человек</a:t>
            </a:r>
            <a:r>
              <a:rPr lang="ru-RU" dirty="0">
                <a:latin typeface="Arial"/>
                <a:ea typeface="Times New Roman"/>
                <a:cs typeface="Times New Roman"/>
              </a:rPr>
              <a:t>), контрольный класс  —  8  «А»  (14 человек),  МАОУ СОШ  №  5,  г.  Ишим.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  <a:cs typeface="Times New Roman"/>
              </a:rPr>
              <a:t>На первом этапе  исследования  была  проведена  первичная  диагностика  в  экспериментальном  и  контрольном  классах  с  целью  определения  первоначального  уровня  сформированности  УУД и уровня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обученности.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Arial"/>
                <a:ea typeface="Times New Roman"/>
              </a:rPr>
              <a:t>Результаты </a:t>
            </a:r>
            <a:r>
              <a:rPr lang="ru-RU" dirty="0">
                <a:latin typeface="Arial"/>
                <a:ea typeface="Times New Roman"/>
              </a:rPr>
              <a:t>стартовой диагностики представлены на диаграмме (рис.1). Мы провели входящий контроль уровня знаний обучающихся на начало учебного года по предмету английский язык  (см. Приложение № 6).  </a:t>
            </a:r>
            <a:endParaRPr lang="ru-RU" dirty="0" smtClean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полученным данным преобладающий уровень обученности учащихся 8 А и 8 Б класса – средний.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Опросник</a:t>
            </a:r>
            <a:r>
              <a:rPr lang="ru-RU" dirty="0">
                <a:latin typeface="Arial"/>
                <a:ea typeface="Times New Roman"/>
                <a:cs typeface="Times New Roman"/>
              </a:rPr>
              <a:t>  «Диагностика  и  оценка  уровней  сформированности  компонентов  учебной  деятельности»  (Г.В.  </a:t>
            </a:r>
            <a:r>
              <a:rPr lang="ru-RU" dirty="0" err="1">
                <a:latin typeface="Arial"/>
                <a:ea typeface="Times New Roman"/>
                <a:cs typeface="Times New Roman"/>
              </a:rPr>
              <a:t>Репкина</a:t>
            </a:r>
            <a:r>
              <a:rPr lang="ru-RU" dirty="0">
                <a:latin typeface="Arial"/>
                <a:ea typeface="Times New Roman"/>
                <a:cs typeface="Times New Roman"/>
              </a:rPr>
              <a:t>,  Е.В.  Заика). Результаты  изображены  на  гистограмме  (рис.  2.).</a:t>
            </a:r>
            <a:r>
              <a:rPr lang="ru-RU" dirty="0">
                <a:latin typeface="Arial"/>
                <a:ea typeface="Calibri"/>
                <a:cs typeface="Times New Roman"/>
              </a:rPr>
              <a:t>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4154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 4 «Диагностика»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1249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2097" y="3390326"/>
            <a:ext cx="4572000" cy="5728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050" b="1" i="1" dirty="0">
                <a:latin typeface="Arial"/>
                <a:ea typeface="Calibri"/>
                <a:cs typeface="Times New Roman"/>
              </a:rPr>
              <a:t>Рисунок 1. Результаты первичной диагностики уровня </a:t>
            </a:r>
            <a:r>
              <a:rPr lang="ru-RU" sz="1050" b="1" dirty="0">
                <a:latin typeface="Arial"/>
                <a:ea typeface="Times New Roman"/>
                <a:cs typeface="Times New Roman"/>
              </a:rPr>
              <a:t>обученности (по П.И. Третьякову).</a:t>
            </a:r>
            <a:endParaRPr lang="ru-RU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6401" y="3980474"/>
            <a:ext cx="4572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100" b="1" i="1" dirty="0">
                <a:latin typeface="Arial"/>
                <a:ea typeface="Calibri"/>
                <a:cs typeface="Times New Roman"/>
              </a:rPr>
              <a:t>Рисунок 2. Результаты первичной диагностики и оценки </a:t>
            </a:r>
            <a:r>
              <a:rPr lang="ru-RU" sz="1100" b="1" i="1" dirty="0">
                <a:latin typeface="Arial"/>
                <a:ea typeface="Times New Roman"/>
                <a:cs typeface="Times New Roman"/>
              </a:rPr>
              <a:t>сформированности  компонентов  учебной  деятельности  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100" b="1" i="1" dirty="0">
                <a:latin typeface="Arial"/>
                <a:ea typeface="Times New Roman"/>
                <a:cs typeface="Times New Roman"/>
              </a:rPr>
              <a:t>(Г.В.  </a:t>
            </a:r>
            <a:r>
              <a:rPr lang="ru-RU" sz="1100" b="1" i="1" dirty="0" err="1">
                <a:latin typeface="Arial"/>
                <a:ea typeface="Times New Roman"/>
                <a:cs typeface="Times New Roman"/>
              </a:rPr>
              <a:t>Репкина</a:t>
            </a:r>
            <a:r>
              <a:rPr lang="ru-RU" sz="1100" b="1" i="1" dirty="0">
                <a:latin typeface="Arial"/>
                <a:ea typeface="Times New Roman"/>
                <a:cs typeface="Times New Roman"/>
              </a:rPr>
              <a:t>,  Е.В.</a:t>
            </a:r>
            <a:r>
              <a:rPr lang="en-US" sz="1100" b="1" i="1" dirty="0">
                <a:latin typeface="Arial"/>
                <a:ea typeface="Times New Roman"/>
                <a:cs typeface="Times New Roman"/>
              </a:rPr>
              <a:t>  </a:t>
            </a:r>
            <a:r>
              <a:rPr lang="ru-RU" sz="1100" b="1" i="1" dirty="0">
                <a:latin typeface="Arial"/>
                <a:ea typeface="Times New Roman"/>
                <a:cs typeface="Times New Roman"/>
              </a:rPr>
              <a:t>Заика)</a:t>
            </a:r>
            <a:r>
              <a:rPr lang="en-US" sz="1100" b="1" i="1" dirty="0">
                <a:latin typeface="Arial"/>
                <a:ea typeface="Times New Roman"/>
                <a:cs typeface="Times New Roman"/>
              </a:rPr>
              <a:t>  </a:t>
            </a: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 4 «Диагностика»</a:t>
            </a:r>
            <a:endParaRPr lang="ru-RU" sz="40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49484469"/>
              </p:ext>
            </p:extLst>
          </p:nvPr>
        </p:nvGraphicFramePr>
        <p:xfrm>
          <a:off x="994048" y="836712"/>
          <a:ext cx="47148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04763269"/>
              </p:ext>
            </p:extLst>
          </p:nvPr>
        </p:nvGraphicFramePr>
        <p:xfrm>
          <a:off x="4716016" y="5118175"/>
          <a:ext cx="4278412" cy="173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74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40000" lnSpcReduction="20000"/>
          </a:bodyPr>
          <a:lstStyle/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  <a:cs typeface="Times New Roman"/>
              </a:rPr>
              <a:t>В  связи  с  этим  для  экспериментального  класса  (8 Б) нами  была  составлена  система  заданий по английскому языку,  направленная  на  формирование  умения представлять информацию в наглядно-символической форме и развитие тем самым </a:t>
            </a:r>
            <a:r>
              <a:rPr lang="ru-RU" dirty="0">
                <a:latin typeface="Arial"/>
                <a:ea typeface="Calibri"/>
                <a:cs typeface="Times New Roman"/>
              </a:rPr>
              <a:t>универсальных учебных действий: предметные, метапредметные, регулятивные, познавательные. Если конкретнее, то это умения сопоставлять,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анализировать и обобщать имеющиеся в тексте идеи и факты, устанавливать причинно-следственные связи и зависимости, обосновывать утверждения.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  <a:cs typeface="Times New Roman"/>
              </a:rPr>
              <a:t>При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планов уроков </a:t>
            </a:r>
            <a:r>
              <a:rPr lang="ru-RU" dirty="0">
                <a:latin typeface="Arial"/>
                <a:ea typeface="Times New Roman"/>
                <a:cs typeface="Times New Roman"/>
              </a:rPr>
              <a:t>английского языка в 8 Б классе в различные этапы урока включались специальные методы и приемы работы с текстом (частично-поисковый, обобщение, наглядно-символический, самостоятельное продумывание заданий, сопоставление и т.д.)  направленные на формирование умения представлять информацию в наглядно-символическом виде. Уроки в контрольном классе (8 А) проводились согласно традиционной системе работы с текстами.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  <a:cs typeface="Times New Roman"/>
              </a:rPr>
              <a:t>На втором этапе исследования в конце первой четверти была проведена промежуточная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диагностика. </a:t>
            </a:r>
            <a:r>
              <a:rPr lang="ru-RU" dirty="0">
                <a:latin typeface="Arial"/>
                <a:ea typeface="Times New Roman"/>
                <a:cs typeface="Times New Roman"/>
              </a:rPr>
              <a:t>В конце 2 четверти 2014-2015 учебного года нами была проведена еще одна промежуточная диагностика уровня обученности (Приложение № 8) </a:t>
            </a:r>
            <a:r>
              <a:rPr lang="ru-RU" dirty="0">
                <a:latin typeface="Arial"/>
                <a:ea typeface="Calibri"/>
                <a:cs typeface="Times New Roman"/>
              </a:rPr>
              <a:t>Результаты диагностики представлены на диаграмме (рис.5). Мы видим, что уменьшились показатели «низкого» уровня, а показатели «высокого» и «среднего» повысились.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0975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 4 «Диагностика»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191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148064" y="332656"/>
            <a:ext cx="3785624" cy="6336704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Arial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  <a:cs typeface="Times New Roman"/>
              </a:rPr>
              <a:t>      Итак</a:t>
            </a:r>
            <a:r>
              <a:rPr lang="ru-RU" dirty="0">
                <a:latin typeface="Arial"/>
                <a:ea typeface="Times New Roman"/>
                <a:cs typeface="Times New Roman"/>
              </a:rPr>
              <a:t>, исходя из полученных нами данных мы выявили, что осуществляемая нами работа по формированию умений обучающихся </a:t>
            </a:r>
            <a:r>
              <a:rPr lang="ru-RU" dirty="0">
                <a:latin typeface="Arial"/>
                <a:ea typeface="Calibri"/>
                <a:cs typeface="Times New Roman"/>
              </a:rPr>
              <a:t>представлять информацию в наглядно-символической форме</a:t>
            </a:r>
            <a:r>
              <a:rPr lang="ru-RU" dirty="0">
                <a:latin typeface="Arial"/>
                <a:ea typeface="Times New Roman"/>
                <a:cs typeface="Times New Roman"/>
              </a:rPr>
              <a:t> на уроках английского языка оказала положительную динамику, и </a:t>
            </a:r>
            <a:r>
              <a:rPr lang="ru-RU" dirty="0">
                <a:latin typeface="Arial"/>
                <a:ea typeface="Calibri"/>
                <a:cs typeface="Times New Roman"/>
              </a:rPr>
              <a:t>способствовала  повышению качества обученности, развитию мотивации к обучению, развитию универсальных учебных действий: предметных, метапредметных, регулятивных, познавательных. Если конкретнее, то это умения сопоставлять,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анализировать и обобщать имеющиеся в тексте идеи и факты, устанавливать причинно-следственные связи и зависимости, обосновывать утверждения.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Обобщая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полученный нами методический опыт, мы пришли к выводу, что работа с текстом в наглядно-символической форме на уроках английского языка способствует развитию УУД у обучающихся и считаем целесообразным дальнейшее применение данной технологии в обучении, использование результатов работы на практике и публикацию статьи по данному вопросу в методическом журнале по иностранным языкам.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16589"/>
            <a:ext cx="4572000" cy="5728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100" b="1" i="1" dirty="0">
                <a:latin typeface="Arial"/>
                <a:ea typeface="Calibri"/>
                <a:cs typeface="Times New Roman"/>
              </a:rPr>
              <a:t>Рисунок 5. Результаты промежуточной диагностики уровня </a:t>
            </a:r>
            <a:r>
              <a:rPr lang="ru-RU" sz="1100" b="1" dirty="0">
                <a:latin typeface="Arial"/>
                <a:ea typeface="Times New Roman"/>
                <a:cs typeface="Times New Roman"/>
              </a:rPr>
              <a:t>обученности (по П.И. Третьякову).</a:t>
            </a: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6134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«Выводы»</a:t>
            </a:r>
            <a:endParaRPr lang="ru-RU" sz="40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62480690"/>
              </p:ext>
            </p:extLst>
          </p:nvPr>
        </p:nvGraphicFramePr>
        <p:xfrm>
          <a:off x="973425" y="1124744"/>
          <a:ext cx="4491236" cy="2191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62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719137"/>
            <a:ext cx="7498080" cy="591574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 smtClean="0">
                <a:latin typeface="Arial"/>
                <a:ea typeface="Calibri"/>
                <a:cs typeface="Times New Roman"/>
              </a:rPr>
              <a:t>Боброва</a:t>
            </a:r>
            <a:r>
              <a:rPr lang="ru-RU" sz="1050" dirty="0">
                <a:latin typeface="Arial"/>
                <a:ea typeface="Calibri"/>
                <a:cs typeface="Times New Roman"/>
              </a:rPr>
              <a:t>, Т. Волшебная грамматика. [Электронный ресурс]. – Режим доступа: http://</a:t>
            </a:r>
            <a:r>
              <a:rPr lang="en-US" sz="1050" dirty="0" err="1">
                <a:latin typeface="Arial"/>
                <a:ea typeface="Calibri"/>
                <a:cs typeface="Times New Roman"/>
              </a:rPr>
              <a:t>eng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.1</a:t>
            </a:r>
            <a:r>
              <a:rPr lang="en-US" sz="1050" dirty="0" err="1">
                <a:latin typeface="Arial"/>
                <a:ea typeface="Calibri"/>
                <a:cs typeface="Times New Roman"/>
              </a:rPr>
              <a:t>september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</a:t>
            </a:r>
            <a:r>
              <a:rPr lang="en-US" sz="1050" dirty="0" err="1">
                <a:latin typeface="Arial"/>
                <a:ea typeface="Calibri"/>
                <a:cs typeface="Times New Roman"/>
              </a:rPr>
              <a:t>ru</a:t>
            </a:r>
            <a:r>
              <a:rPr lang="ru-RU" sz="1050" dirty="0">
                <a:latin typeface="Arial"/>
                <a:ea typeface="Calibri"/>
                <a:cs typeface="Times New Roman"/>
              </a:rPr>
              <a:t>/2002/09/2.</a:t>
            </a:r>
            <a:r>
              <a:rPr lang="en-US" sz="1050" dirty="0" err="1">
                <a:latin typeface="Arial"/>
                <a:ea typeface="Calibri"/>
                <a:cs typeface="Times New Roman"/>
              </a:rPr>
              <a:t>htm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 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 smtClean="0">
                <a:latin typeface="Arial"/>
                <a:ea typeface="Times New Roman"/>
                <a:cs typeface="Times New Roman"/>
              </a:rPr>
              <a:t>Кауфман 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К.И., Кауфман М.Ю. Английский язык: Счастливый </a:t>
            </a:r>
            <a:r>
              <a:rPr lang="ru-RU" sz="1050" dirty="0" err="1" smtClean="0">
                <a:latin typeface="Arial"/>
                <a:ea typeface="Times New Roman"/>
                <a:cs typeface="Times New Roman"/>
              </a:rPr>
              <a:t>английский.ру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</a:rPr>
              <a:t>[Текст]</a:t>
            </a:r>
            <a:r>
              <a:rPr lang="ru-RU" sz="1050" dirty="0" smtClean="0">
                <a:latin typeface="Arial"/>
                <a:ea typeface="Times New Roman"/>
                <a:cs typeface="Times New Roman"/>
              </a:rPr>
              <a:t>/ </a:t>
            </a:r>
            <a:r>
              <a:rPr lang="en-US" sz="1050" dirty="0">
                <a:latin typeface="Arial"/>
                <a:ea typeface="Times New Roman"/>
                <a:cs typeface="Times New Roman"/>
              </a:rPr>
              <a:t>Happy English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. </a:t>
            </a:r>
            <a:r>
              <a:rPr lang="en-US" sz="1050" dirty="0" err="1">
                <a:latin typeface="Arial"/>
                <a:ea typeface="Times New Roman"/>
                <a:cs typeface="Times New Roman"/>
              </a:rPr>
              <a:t>Ru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: Учебник для </a:t>
            </a:r>
            <a:r>
              <a:rPr lang="ru-RU" sz="1050" dirty="0" smtClean="0">
                <a:latin typeface="Arial"/>
                <a:ea typeface="Times New Roman"/>
                <a:cs typeface="Times New Roman"/>
              </a:rPr>
              <a:t>7-9 </a:t>
            </a:r>
            <a:r>
              <a:rPr lang="ru-RU" sz="1050" dirty="0" err="1">
                <a:latin typeface="Arial"/>
                <a:ea typeface="Times New Roman"/>
                <a:cs typeface="Times New Roman"/>
              </a:rPr>
              <a:t>кл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. </a:t>
            </a:r>
            <a:r>
              <a:rPr lang="ru-RU" sz="1050" dirty="0" err="1">
                <a:latin typeface="Arial"/>
                <a:ea typeface="Times New Roman"/>
                <a:cs typeface="Times New Roman"/>
              </a:rPr>
              <a:t>общеобраз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. </a:t>
            </a:r>
            <a:r>
              <a:rPr lang="ru-RU" sz="1050" dirty="0" err="1">
                <a:latin typeface="Arial"/>
                <a:ea typeface="Times New Roman"/>
                <a:cs typeface="Times New Roman"/>
              </a:rPr>
              <a:t>учрежд</a:t>
            </a:r>
            <a:r>
              <a:rPr lang="ru-RU" sz="1050" dirty="0">
                <a:latin typeface="Arial"/>
                <a:ea typeface="Times New Roman"/>
                <a:cs typeface="Times New Roman"/>
              </a:rPr>
              <a:t>. – Обнинск: Титул, 2008. – 256с.:</a:t>
            </a:r>
            <a:r>
              <a:rPr lang="ru-RU" sz="1050" dirty="0" smtClean="0">
                <a:latin typeface="Arial"/>
                <a:ea typeface="Times New Roman"/>
                <a:cs typeface="Times New Roman"/>
              </a:rPr>
              <a:t>ил.</a:t>
            </a:r>
            <a:endParaRPr lang="ru-RU" sz="1000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kern="1800" dirty="0" smtClean="0">
                <a:latin typeface="Arial"/>
                <a:ea typeface="Times New Roman"/>
                <a:cs typeface="Times New Roman"/>
              </a:rPr>
              <a:t>Информатика </a:t>
            </a:r>
            <a:r>
              <a:rPr lang="ru-RU" sz="1050" kern="1800" dirty="0">
                <a:latin typeface="Arial"/>
                <a:ea typeface="Times New Roman"/>
                <a:cs typeface="Times New Roman"/>
              </a:rPr>
              <a:t>и информационные технологии / под ред. Ю.Д. Романовой. -- М.: </a:t>
            </a:r>
            <a:r>
              <a:rPr lang="ru-RU" sz="1050" kern="1800" dirty="0" err="1">
                <a:latin typeface="Arial"/>
                <a:ea typeface="Times New Roman"/>
                <a:cs typeface="Times New Roman"/>
              </a:rPr>
              <a:t>Эксмо</a:t>
            </a:r>
            <a:r>
              <a:rPr lang="ru-RU" sz="1050" kern="1800" dirty="0">
                <a:latin typeface="Arial"/>
                <a:ea typeface="Times New Roman"/>
                <a:cs typeface="Times New Roman"/>
              </a:rPr>
              <a:t>, 2008. -- 592 с.</a:t>
            </a:r>
            <a:endParaRPr lang="ru-RU" sz="1200" kern="0" dirty="0">
              <a:latin typeface="Cambria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latin typeface="Arial"/>
                <a:ea typeface="Calibri"/>
                <a:cs typeface="Times New Roman"/>
              </a:rPr>
              <a:t>Павлова, Е.А. Наглядность в работе над грамматическим материалом на начальной ступени обучения английскому </a:t>
            </a:r>
            <a:r>
              <a:rPr lang="ru-RU" sz="1050" dirty="0" smtClean="0">
                <a:latin typeface="Arial"/>
                <a:ea typeface="Calibri"/>
                <a:cs typeface="Times New Roman"/>
              </a:rPr>
              <a:t>языку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</a:rPr>
              <a:t>[Текст]</a:t>
            </a:r>
            <a:r>
              <a:rPr lang="ru-RU" sz="1050" dirty="0" smtClean="0">
                <a:latin typeface="Arial"/>
                <a:ea typeface="Calibri"/>
                <a:cs typeface="Times New Roman"/>
              </a:rPr>
              <a:t>\\ </a:t>
            </a:r>
            <a:r>
              <a:rPr lang="ru-RU" sz="1050" dirty="0" err="1">
                <a:latin typeface="Arial"/>
                <a:ea typeface="Calibri"/>
                <a:cs typeface="Times New Roman"/>
              </a:rPr>
              <a:t>Иностр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 Языки в школе. - №9. – 2014. – с. 15-21.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 err="1">
                <a:latin typeface="Arial"/>
                <a:ea typeface="Calibri"/>
                <a:cs typeface="Times New Roman"/>
              </a:rPr>
              <a:t>Репкина</a:t>
            </a:r>
            <a:r>
              <a:rPr lang="ru-RU" sz="1050" dirty="0">
                <a:latin typeface="Arial"/>
                <a:ea typeface="Calibri"/>
                <a:cs typeface="Times New Roman"/>
              </a:rPr>
              <a:t>  Г.В.,  Заика  Е.В.  Оценка  уровня  сформированности  учебной  деятельности  //  </a:t>
            </a:r>
            <a:r>
              <a:rPr lang="ru-RU" sz="1050" dirty="0" err="1">
                <a:latin typeface="Arial"/>
                <a:ea typeface="Calibri"/>
                <a:cs typeface="Times New Roman"/>
              </a:rPr>
              <a:t>Куатор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  Все  лучшее  студентам.  [Электронный  ресурс]  —  Режим  доступа.  —  </a:t>
            </a:r>
            <a:r>
              <a:rPr lang="en-US" sz="1050" dirty="0">
                <a:latin typeface="Arial"/>
                <a:ea typeface="Calibri"/>
                <a:cs typeface="Times New Roman"/>
              </a:rPr>
              <a:t>URL</a:t>
            </a:r>
            <a:r>
              <a:rPr lang="ru-RU" sz="1050" dirty="0">
                <a:latin typeface="Arial"/>
                <a:ea typeface="Calibri"/>
                <a:cs typeface="Times New Roman"/>
              </a:rPr>
              <a:t>: </a:t>
            </a:r>
            <a:r>
              <a:rPr lang="ru-RU" sz="1050" dirty="0">
                <a:latin typeface="Arial"/>
                <a:ea typeface="Calibri"/>
                <a:cs typeface="Times New Roman"/>
                <a:hlinkClick r:id="rId2"/>
              </a:rPr>
              <a:t>http://quator.ru/all-materials/item/7172-repkina-gv-zaika-ev-otsenka-urovnya-sformirovannosti-uchebnoy-deyatelnosti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latin typeface="Arial"/>
                <a:ea typeface="Calibri"/>
                <a:cs typeface="Times New Roman"/>
              </a:rPr>
              <a:t>Соловова, Е.Н. Чтение в составе универсальных учебных действий: позиции ФГОС и традиционной методики обучения иностранным </a:t>
            </a:r>
            <a:r>
              <a:rPr lang="ru-RU" sz="1050" dirty="0" smtClean="0">
                <a:latin typeface="Arial"/>
                <a:ea typeface="Calibri"/>
                <a:cs typeface="Times New Roman"/>
              </a:rPr>
              <a:t>языкам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</a:rPr>
              <a:t>[Текст]</a:t>
            </a:r>
            <a:r>
              <a:rPr lang="ru-RU" sz="105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sz="1050" dirty="0">
                <a:latin typeface="Arial"/>
                <a:ea typeface="Calibri"/>
                <a:cs typeface="Times New Roman"/>
              </a:rPr>
              <a:t>\\ </a:t>
            </a:r>
            <a:r>
              <a:rPr lang="ru-RU" sz="1050" dirty="0" err="1">
                <a:latin typeface="Arial"/>
                <a:ea typeface="Calibri"/>
                <a:cs typeface="Times New Roman"/>
              </a:rPr>
              <a:t>Иностр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 Языки в школе. - №4. – 2014. 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 smtClean="0">
                <a:latin typeface="Arial"/>
                <a:ea typeface="Calibri"/>
                <a:cs typeface="Times New Roman"/>
              </a:rPr>
              <a:t>Федеральный </a:t>
            </a:r>
            <a:r>
              <a:rPr lang="ru-RU" sz="1050" dirty="0">
                <a:latin typeface="Arial"/>
                <a:ea typeface="Calibri"/>
                <a:cs typeface="Times New Roman"/>
              </a:rPr>
              <a:t>государственный образовательный стандарт основного общего образования [Электронный ресурс]. – Режим доступа: </a:t>
            </a:r>
            <a:r>
              <a:rPr lang="en-US" sz="1050" dirty="0">
                <a:latin typeface="Arial"/>
                <a:ea typeface="Calibri"/>
                <a:cs typeface="Times New Roman"/>
                <a:hlinkClick r:id="rId3"/>
              </a:rPr>
              <a:t>http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://</a:t>
            </a:r>
            <a:r>
              <a:rPr lang="en-US" sz="1050" dirty="0" err="1">
                <a:latin typeface="Arial"/>
                <a:ea typeface="Calibri"/>
                <a:cs typeface="Times New Roman"/>
                <a:hlinkClick r:id="rId3"/>
              </a:rPr>
              <a:t>standart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/</a:t>
            </a:r>
            <a:r>
              <a:rPr lang="en-US" sz="1050" dirty="0" err="1">
                <a:latin typeface="Arial"/>
                <a:ea typeface="Calibri"/>
                <a:cs typeface="Times New Roman"/>
                <a:hlinkClick r:id="rId3"/>
              </a:rPr>
              <a:t>edu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.</a:t>
            </a:r>
            <a:r>
              <a:rPr lang="en-US" sz="1050" dirty="0" err="1">
                <a:latin typeface="Arial"/>
                <a:ea typeface="Calibri"/>
                <a:cs typeface="Times New Roman"/>
                <a:hlinkClick r:id="rId3"/>
              </a:rPr>
              <a:t>ru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/</a:t>
            </a:r>
            <a:r>
              <a:rPr lang="en-US" sz="1050" dirty="0">
                <a:latin typeface="Arial"/>
                <a:ea typeface="Calibri"/>
                <a:cs typeface="Times New Roman"/>
                <a:hlinkClick r:id="rId3"/>
              </a:rPr>
              <a:t>catalog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.</a:t>
            </a:r>
            <a:r>
              <a:rPr lang="en-US" sz="1050" dirty="0" err="1">
                <a:latin typeface="Arial"/>
                <a:ea typeface="Calibri"/>
                <a:cs typeface="Times New Roman"/>
                <a:hlinkClick r:id="rId3"/>
              </a:rPr>
              <a:t>aspx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?</a:t>
            </a:r>
            <a:r>
              <a:rPr lang="en-US" sz="1050" dirty="0" err="1">
                <a:latin typeface="Arial"/>
                <a:ea typeface="Calibri"/>
                <a:cs typeface="Times New Roman"/>
                <a:hlinkClick r:id="rId3"/>
              </a:rPr>
              <a:t>CatalogId</a:t>
            </a:r>
            <a:r>
              <a:rPr lang="ru-RU" sz="1050" dirty="0">
                <a:latin typeface="Arial"/>
                <a:ea typeface="Calibri"/>
                <a:cs typeface="Times New Roman"/>
                <a:hlinkClick r:id="rId3"/>
              </a:rPr>
              <a:t>=2588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latin typeface="Arial"/>
                <a:ea typeface="Calibri"/>
                <a:cs typeface="Times New Roman"/>
              </a:rPr>
              <a:t>Формирование универсальных учебных действий в основной школе: от действия к мысли. Система заданий : пособие для учителя 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</a:rPr>
              <a:t>[Текст]</a:t>
            </a:r>
            <a:r>
              <a:rPr lang="ru-RU" sz="1050" dirty="0" smtClean="0">
                <a:latin typeface="Arial"/>
                <a:ea typeface="Calibri"/>
                <a:cs typeface="Times New Roman"/>
              </a:rPr>
              <a:t>/ </a:t>
            </a:r>
            <a:r>
              <a:rPr lang="ru-RU" sz="1050" dirty="0">
                <a:latin typeface="Arial"/>
                <a:ea typeface="Calibri"/>
                <a:cs typeface="Times New Roman"/>
              </a:rPr>
              <a:t>Под ред. А.Г. </a:t>
            </a:r>
            <a:r>
              <a:rPr lang="ru-RU" sz="1050" dirty="0" err="1">
                <a:latin typeface="Arial"/>
                <a:ea typeface="Calibri"/>
                <a:cs typeface="Times New Roman"/>
              </a:rPr>
              <a:t>Асмолова</a:t>
            </a:r>
            <a:r>
              <a:rPr lang="ru-RU" sz="1050" dirty="0">
                <a:latin typeface="Arial"/>
                <a:ea typeface="Calibri"/>
                <a:cs typeface="Times New Roman"/>
              </a:rPr>
              <a:t>. - М. : Просвещение, 2010. - 159 с. : ил. - (Стандарты второго поколения).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latin typeface="Arial"/>
                <a:ea typeface="Calibri"/>
                <a:cs typeface="Times New Roman"/>
                <a:hlinkClick r:id="rId4"/>
              </a:rPr>
              <a:t>http://kolesnik.ru/2005/mindmapping/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latin typeface="Arial"/>
                <a:ea typeface="Calibri"/>
                <a:cs typeface="Times New Roman"/>
              </a:rPr>
              <a:t>http://paidagogos.com/?p=94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endParaRPr lang="ru-RU" sz="10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«Литература»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640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498080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effectLst/>
                <a:latin typeface="Arial Black"/>
                <a:ea typeface="Times New Roman"/>
                <a:cs typeface="Times New Roman"/>
              </a:rPr>
              <a:t>КОНЦЕПТУАЛЬНОЕ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 Black"/>
                <a:ea typeface="Times New Roman"/>
                <a:cs typeface="Times New Roman"/>
              </a:rPr>
              <a:t>ИЗЛОЖЕНИЕ</a:t>
            </a:r>
            <a:r>
              <a:rPr lang="ru-RU" sz="20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 Black"/>
                <a:ea typeface="Times New Roman"/>
                <a:cs typeface="Times New Roman"/>
              </a:rPr>
              <a:t>ПЕДАГОГИЧЕСКОГО ОПЫТА. </a:t>
            </a:r>
            <a:br>
              <a:rPr lang="ru-RU" sz="2200" dirty="0" smtClean="0">
                <a:solidFill>
                  <a:srgbClr val="FF0000"/>
                </a:solidFill>
                <a:effectLst/>
                <a:latin typeface="Arial Black"/>
                <a:ea typeface="Times New Roman"/>
                <a:cs typeface="Times New Roman"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  <a:latin typeface="Arial Black"/>
                <a:ea typeface="Times New Roman"/>
                <a:cs typeface="Times New Roman"/>
              </a:rPr>
              <a:t>ТЕМА: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2800" b="1" dirty="0" smtClean="0">
              <a:latin typeface="Arial"/>
              <a:ea typeface="Calibri"/>
              <a:cs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Arial"/>
                <a:ea typeface="Calibri"/>
                <a:cs typeface="Times New Roman"/>
              </a:rPr>
              <a:t>Формирование </a:t>
            </a:r>
            <a:r>
              <a:rPr lang="ru-RU" sz="2800" b="1" dirty="0">
                <a:latin typeface="Arial"/>
                <a:ea typeface="Calibri"/>
                <a:cs typeface="Times New Roman"/>
              </a:rPr>
              <a:t>умений интерпретации текста </a:t>
            </a:r>
            <a:endParaRPr lang="ru-RU" sz="2800" b="1" dirty="0" smtClean="0">
              <a:latin typeface="Arial"/>
              <a:ea typeface="Calibri"/>
              <a:cs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Arial"/>
                <a:ea typeface="Calibri"/>
                <a:cs typeface="Times New Roman"/>
              </a:rPr>
              <a:t>(</a:t>
            </a:r>
            <a:r>
              <a:rPr lang="ru-RU" sz="2800" b="1" dirty="0">
                <a:latin typeface="Arial"/>
                <a:ea typeface="Calibri"/>
                <a:cs typeface="Times New Roman"/>
              </a:rPr>
              <a:t>использование наглядно-символической формы на уроках английского языка)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03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22314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Конспект урока в 9-ом классе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«</a:t>
            </a:r>
            <a:r>
              <a:rPr lang="en-US" sz="1800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Good 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health is above </a:t>
            </a:r>
            <a:r>
              <a:rPr lang="en-US" sz="1800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wealth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»</a:t>
            </a:r>
            <a:r>
              <a:rPr lang="en-US" sz="1800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Стартовая и промежуточные диагностики </a:t>
            </a:r>
            <a:r>
              <a:rPr lang="ru-RU" sz="180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уровня обученности </a:t>
            </a:r>
            <a:r>
              <a:rPr lang="ru-RU" sz="18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(по П.И. Третьякову) обучающихся 8 классов МАОУ СОШ №5 УМК </a:t>
            </a:r>
            <a:r>
              <a:rPr lang="en-US" sz="18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Happy English</a:t>
            </a:r>
            <a:r>
              <a:rPr lang="ru-RU" sz="18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en-US" sz="1800" dirty="0" err="1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ru</a:t>
            </a:r>
            <a:r>
              <a:rPr lang="ru-RU" sz="18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Кауфман К.И., Кауфман М.Ю. на 2014-2015 учебный </a:t>
            </a:r>
            <a:r>
              <a:rPr lang="ru-RU" sz="20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год</a:t>
            </a:r>
            <a:r>
              <a:rPr lang="ru-RU" sz="16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Объект 3" descr="C:\Users\admin\Desktop\img00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2751" y="4174767"/>
            <a:ext cx="4221249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dmin\Desktop\health-map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371911"/>
            <a:ext cx="3888431" cy="2546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71600" y="0"/>
            <a:ext cx="685245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 «Приложения»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893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4896544" cy="634082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Бахматова Е.Л. Концепция. Раздел 1 «Введение»</a:t>
            </a:r>
            <a:endParaRPr lang="ru-RU" sz="1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Для развития человеческого общества необходимы материальные, инструментальные, энергетические и другие ресурсы, в том числе и информационные. Настоящее время характеризуется небывалым ростом объема информационных потоков. Это относится практически к любой сфере деятельности человека. Зачастую знание информации и умение извлекать из нее необходимое предопределяет успешность детей в обучении.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24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4936592" cy="490066"/>
          </a:xfrm>
        </p:spPr>
        <p:txBody>
          <a:bodyPr/>
          <a:lstStyle/>
          <a:p>
            <a:r>
              <a:rPr lang="ru-RU" sz="1600" i="1" dirty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1 «Введение»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силу научного прогресса человек не может быть неинформированным, находясь под влиянием той или иной информации. В процессе обучения получает информацию из разных источников (Интернет, телевидение, СМИ и т.д.). Для целенаправленного использования информации ее необходимо собирать, накапливать, преобразовывать, систематизировать и передавать. Способность обучающегося обрабатывать информацию, извлекать необходимые сведения и знания предопределяет успешность его обучения и становления как личности.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4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Кроме 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того, Федеральный государственный образовательный стандарт второго поколения (ФГОС) предъявляет требования не только к предметным, но и к </a:t>
            </a:r>
            <a:r>
              <a:rPr 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метапредметным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и личностным результатам освоения основной образовательной программы. Реализовать эти требования предстоит в рамках урочной и внеурочной деятельности с помощью доведения информации до обучающихся через различные источники. Универсальные учебные действия по своей сути являются интегративными умениями, что предполагает их формирование средствами всех школьных предметов, в том числе иностранный язык. Содержание обучения иностранному языку отражает базовые ценности современного российского общества и реализует поставленную во ФГОС общего образования задачу — средствами своего предмета обеспечить духовно-нравственное развитие и воспитание учащихся на ступени общего образования. </a:t>
            </a:r>
            <a:r>
              <a:rPr lang="ru-RU" sz="4000" dirty="0">
                <a:latin typeface="Arial" panose="020B0604020202020204" pitchFamily="34" charset="0"/>
                <a:ea typeface="Times New Roman" panose="02020603050405020304" pitchFamily="18" charset="0"/>
              </a:rPr>
              <a:t>Этим обусловлена </a:t>
            </a:r>
            <a:r>
              <a:rPr lang="ru-RU" sz="4000" b="1" dirty="0">
                <a:latin typeface="Arial" panose="020B0604020202020204" pitchFamily="34" charset="0"/>
                <a:ea typeface="Times New Roman" panose="02020603050405020304" pitchFamily="18" charset="0"/>
              </a:rPr>
              <a:t>актуальность</a:t>
            </a:r>
            <a:r>
              <a:rPr lang="ru-RU" sz="4000" dirty="0">
                <a:latin typeface="Arial" panose="020B0604020202020204" pitchFamily="34" charset="0"/>
                <a:ea typeface="Times New Roman" panose="02020603050405020304" pitchFamily="18" charset="0"/>
              </a:rPr>
              <a:t> данной темы</a:t>
            </a:r>
            <a:r>
              <a:rPr lang="ru-RU" sz="4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Требования 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ФГОС к результатам освоения основных образовательных программ для предмета «Иностранный язык» и конкретизирующие их планируемые результаты представлены Примерной программой по иностранному языку с учётом ведущих целевых установок изучения данного предмета.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0"/>
            <a:ext cx="4936592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1 «Введение»</a:t>
            </a:r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0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35608" y="1412776"/>
            <a:ext cx="3657600" cy="5112568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Классификация методов по организации и осуществлению учебно-познавательной деятельности (Ю.К. </a:t>
            </a:r>
            <a:r>
              <a:rPr lang="ru-RU" sz="5600" dirty="0" err="1">
                <a:solidFill>
                  <a:srgbClr val="000000"/>
                </a:solidFill>
                <a:latin typeface="Arial"/>
                <a:ea typeface="Times New Roman"/>
              </a:rPr>
              <a:t>Бабанский</a:t>
            </a: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):</a:t>
            </a:r>
            <a:endParaRPr lang="ru-RU" sz="5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Словесные (рассказ, лекция, семинар, беседа);</a:t>
            </a:r>
            <a:endParaRPr lang="ru-RU" sz="5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Наглядные (иллюстрация, демонстрация и т.д.);</a:t>
            </a:r>
            <a:endParaRPr lang="ru-RU" sz="5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Практические (упражнения, лабораторные опыты, трудовые действия);</a:t>
            </a:r>
            <a:endParaRPr lang="ru-RU" sz="5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Репродуктивные и проблемно-поисковые (от частного к общему, от общего к частному);</a:t>
            </a:r>
            <a:endParaRPr lang="ru-RU" sz="5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5600" dirty="0">
                <a:solidFill>
                  <a:srgbClr val="000000"/>
                </a:solidFill>
                <a:latin typeface="Arial"/>
                <a:ea typeface="Times New Roman"/>
              </a:rPr>
              <a:t>Методы самостоятельной работы и работы под руководством преподавателя [12]. </a:t>
            </a:r>
            <a:endParaRPr lang="ru-RU" sz="5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76088" y="980728"/>
            <a:ext cx="3657600" cy="5760640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Важно отметить, что каждый метод может реализовываться через несколько способов доведения информации до обучающихся, поскольку информация различается </a:t>
            </a: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 способу передачи и восприятия и бывает:</a:t>
            </a:r>
            <a:endParaRPr lang="ru-RU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визуальной (наглядную), передаваемую видимыми образами и символами;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аудиальной, передаваемую звуками;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тактильной, передаваемую ощущениями;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органолептической, передаваемую запахами и вкусами;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56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машинной, выдаваемую и воспринимаемую средствами вычислительной техники [4; с. 52].</a:t>
            </a:r>
            <a:r>
              <a:rPr lang="ru-RU" sz="4800" kern="1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0"/>
            <a:ext cx="4936592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1 «Введение»</a:t>
            </a:r>
            <a:endParaRPr lang="ru-RU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3896" y="590671"/>
            <a:ext cx="449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В современной дидактике существуют разнообразные классификации методов обучения с разными основаниями.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75656" y="836712"/>
            <a:ext cx="7498080" cy="5448672"/>
          </a:xfrm>
        </p:spPr>
        <p:txBody>
          <a:bodyPr>
            <a:normAutofit fontScale="3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– </a:t>
            </a: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текстом по интерпретации его содержания.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– </a:t>
            </a: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текстовой информации в наглядно-символической форме.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концепции – формирование умения обучающихся представлять информацию в наглядно-символической форме на уроке английского языка для развития универсальных учебных действий.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реализации цели исследования были определены следующие </a:t>
            </a:r>
            <a:r>
              <a:rPr lang="ru-RU" sz="37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теоретического материала по данной тематике для систематизации информации о формах работы с текстом и определение оптимальных форм с целью развития универсальных учебных действий;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наглядно-символической формы в представлении информации на уроках английского языка; 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промежуточных диагностик с целью выявления результативности применения наглядно-символического представления информации.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Обобщение опыта и подготовка методической статьи</a:t>
            </a:r>
            <a:r>
              <a:rPr lang="ru-RU" sz="4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</a:t>
            </a:r>
            <a:r>
              <a:rPr lang="ru-RU" sz="3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гипотезы</a:t>
            </a:r>
            <a:r>
              <a:rPr lang="ru-RU" sz="3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мы выдвигаем следующее предположение: если у обучающихся будут сформированы умения представлять информацию в наглядно-символической форме, то это будет способствовать развитию у них универсальных учебных действий – способности к самосовершенствованию через усвоение нового социального опыта. Если конкретнее, то это умения сопоставлять, </a:t>
            </a:r>
            <a:r>
              <a:rPr lang="ru-RU" sz="3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анализировать и обобщать имеющиеся в тексте идеи и факты, устанавливать причинно-следственные связи и зависимости, обосновывать утверждения.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0"/>
            <a:ext cx="4936592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1 «Введение»</a:t>
            </a:r>
            <a:endParaRPr lang="ru-RU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8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Технология педагогического опыта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Arial"/>
                <a:ea typeface="Times New Roman"/>
              </a:rPr>
              <a:t>      В </a:t>
            </a:r>
            <a:r>
              <a:rPr lang="ru-RU" sz="4300" dirty="0">
                <a:solidFill>
                  <a:srgbClr val="000000"/>
                </a:solidFill>
                <a:latin typeface="Arial"/>
                <a:ea typeface="Times New Roman"/>
              </a:rPr>
              <a:t>своей исследовательской работе мы рассматриваем наглядные методы обучения, а именно один из его приемов – наглядно-символический. Мы считаем его наиболее эффективным в обучении и используем его для реализации требований Федерального государственного образовательного стандарта второго </a:t>
            </a:r>
            <a:r>
              <a:rPr lang="ru-RU" sz="4300" dirty="0" smtClean="0">
                <a:solidFill>
                  <a:srgbClr val="000000"/>
                </a:solidFill>
                <a:latin typeface="Arial"/>
                <a:ea typeface="Times New Roman"/>
              </a:rPr>
              <a:t>поколения.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4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настоящее время </a:t>
            </a:r>
            <a:r>
              <a:rPr lang="ru-RU" sz="4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государственный образовательный стандарт (ФГОС) основного общего образования смещает акцент с формирования предметных знаний, умений и навыков на формирование компетенций, в основе которых лежат универсальные учебные действия [8;2]. Универсальные учебные действия (далее УУД) – это умения и навыки, обеспечивающие учащемуся способность самостоятельно осваивать и присваивать новые знания, что особенно необходимо при работе с большими объемами информации.</a:t>
            </a:r>
            <a:endParaRPr lang="ru-RU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В </a:t>
            </a:r>
            <a:r>
              <a:rPr lang="ru-RU" sz="4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 умениях особо значимой является составляющая критического мышления, включающая способность «определить\ поставить под сомнение\проанализировать\развить собственное мнение, принять решение, кратко изложить и передать результаты работы наиболее эффективным способом» [7;8]. УУД по своей сути являются интегративными умениями, что предполагает их формирование средствами всех школьных предметов, в том числе иностранным языком.  </a:t>
            </a:r>
            <a:endParaRPr lang="ru-RU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 </a:t>
            </a:r>
            <a:endParaRPr lang="ru-RU" sz="37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4" y="188640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561662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2 «Теоретические основы»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6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Предмет «Иностранный язык» включает сведения из разных предметных областей и предполагает большой выбор текстов разных типов по широкой тематике и проблематике общения. Огромное значение при работе с текстом играет процесс активного получения информации, а именно структурирования, обработки и переосмысления содержащейся в тексте информации. Создание собственных текстов чаще всего строится на основе полученной информации и по образцу изученного 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текста.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Формирование 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культуры смыслового чтения выделяется как особая задача во ФГОС на всех ступенях школьного образования, а перечень этих умений включает не только умения понимать написанное, но и написание собственных текстов на основе полученной информации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Это сформулировано в «Планируемых результатах»: 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Минообразования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05.03.2004 года №1089 (редакция от 31.01.2012г.)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 [9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endParaRPr lang="ru-RU" sz="1050" dirty="0" smtClean="0">
              <a:latin typeface="Calibri"/>
              <a:ea typeface="Calibri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200" i="1" dirty="0" smtClean="0">
                <a:latin typeface="Arial"/>
                <a:ea typeface="Times New Roman"/>
                <a:cs typeface="Times New Roman"/>
              </a:rPr>
              <a:t>Планируемые </a:t>
            </a:r>
            <a:r>
              <a:rPr lang="ru-RU" sz="1200" i="1" dirty="0">
                <a:latin typeface="Arial"/>
                <a:ea typeface="Times New Roman"/>
                <a:cs typeface="Times New Roman"/>
              </a:rPr>
              <a:t>результаты изучения учебного предмета «Иностранный язык».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Обучающийся овладеет умением читать, то есть научится: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читать небольшие тексты различных типов, применяя разные стратегии, обеспечивающие понимание основной идеи текста, полное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понимание текста и понимание необходимой (запрашиваемой) информации;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читать и понимать содержание текста на уровне значения, то есть сумеет на основе понимания связи между членами простых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предложений ответить на вопросы по содержанию текста;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latin typeface="Arial"/>
                <a:ea typeface="TimesNewRomanPSMT"/>
                <a:cs typeface="Times New Roman"/>
              </a:rPr>
              <a:t>определять значения незнакомых слов.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endParaRPr lang="ru-RU" sz="1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053" y="188639"/>
            <a:ext cx="12858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5616624" cy="4900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i="1" dirty="0" smtClean="0">
                <a:solidFill>
                  <a:srgbClr val="465E9C">
                    <a:satMod val="130000"/>
                  </a:srgbClr>
                </a:solidFill>
              </a:rPr>
              <a:t>Бахматова Е.Л. Концепция. Раздел 2 «Теоретические основы»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59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2094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Calibri</vt:lpstr>
      <vt:lpstr>Cambria</vt:lpstr>
      <vt:lpstr>Corbel</vt:lpstr>
      <vt:lpstr>Gill Sans MT</vt:lpstr>
      <vt:lpstr>Symbol</vt:lpstr>
      <vt:lpstr>Times New Roman</vt:lpstr>
      <vt:lpstr>TimesNewRomanPSMT</vt:lpstr>
      <vt:lpstr>Verdana</vt:lpstr>
      <vt:lpstr>Wingdings 2</vt:lpstr>
      <vt:lpstr>Солнцестояние</vt:lpstr>
      <vt:lpstr>Бахматова Евгения Леонидовна</vt:lpstr>
      <vt:lpstr>КОНЦЕПТУАЛЬНОЕ ИЗЛОЖЕНИЕ ПЕДАГОГИЧЕСКОГО ОПЫТА.  ТЕМА: </vt:lpstr>
      <vt:lpstr>Бахматова Е.Л. Концепция. Раздел 1 «Введение»</vt:lpstr>
      <vt:lpstr>Бахматова Е.Л. Концепция. Раздел 1 «Введение»</vt:lpstr>
      <vt:lpstr>Презентация PowerPoint</vt:lpstr>
      <vt:lpstr>Презентация PowerPoint</vt:lpstr>
      <vt:lpstr>Презентация PowerPoint</vt:lpstr>
      <vt:lpstr>Технология педагогического опыта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Конспект урока в 9-ом классе «Good health is above wealth».   Стартовая и промежуточные диагностики уровня обученности (по П.И. Третьякову) обучающихся 8 классов МАОУ СОШ №5 УМК Happy English.ru Кауфман К.И., Кауфман М.Ю. на 2014-2015 учебный год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Бахматова Евгения Леонидовна</dc:title>
  <dc:creator>admin</dc:creator>
  <cp:lastModifiedBy>Administrator</cp:lastModifiedBy>
  <cp:revision>31</cp:revision>
  <dcterms:created xsi:type="dcterms:W3CDTF">2015-02-10T10:27:52Z</dcterms:created>
  <dcterms:modified xsi:type="dcterms:W3CDTF">2015-02-13T07:44:03Z</dcterms:modified>
</cp:coreProperties>
</file>